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4" r:id="rId2"/>
    <p:sldId id="446" r:id="rId3"/>
    <p:sldId id="448" r:id="rId4"/>
    <p:sldId id="457" r:id="rId5"/>
    <p:sldId id="458" r:id="rId6"/>
    <p:sldId id="450" r:id="rId7"/>
    <p:sldId id="452" r:id="rId8"/>
    <p:sldId id="454" r:id="rId9"/>
    <p:sldId id="455" r:id="rId10"/>
    <p:sldId id="459" r:id="rId11"/>
  </p:sldIdLst>
  <p:sldSz cx="9144000" cy="6858000" type="screen4x3"/>
  <p:notesSz cx="6797675" cy="9928225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00"/>
    <a:srgbClr val="7A7B7D"/>
    <a:srgbClr val="00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Keskmine laad 4 – rõh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1462" autoAdjust="0"/>
  </p:normalViewPr>
  <p:slideViewPr>
    <p:cSldViewPr>
      <p:cViewPr>
        <p:scale>
          <a:sx n="100" d="100"/>
          <a:sy n="100" d="100"/>
        </p:scale>
        <p:origin x="-714" y="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0A996A-CEBE-47F9-963F-B2B0717A3604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B8D509-FE46-4972-A354-9C96BC686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3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F1360B-F417-4EBC-AEA1-D9E0A84736B5}" type="datetimeFigureOut">
              <a:rPr lang="et-EE"/>
              <a:pPr>
                <a:defRPr/>
              </a:pPr>
              <a:t>25.11.2013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dirty="0" smtClean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noProof="0" smtClean="0"/>
              <a:t>Klõpsake juhtslaidi teksti laadide redigeerimiseks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29DE12-3F1E-44B5-90FA-6CA1EB9225BE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9741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339521-839F-4A86-B74E-98C2F0DFA3CA}" type="slidenum">
              <a:rPr lang="et-EE" smtClean="0"/>
              <a:pPr eaLnBrk="1" hangingPunct="1"/>
              <a:t>1</a:t>
            </a:fld>
            <a:endParaRPr lang="et-E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 c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571625"/>
            <a:ext cx="37147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90636" y="3364836"/>
            <a:ext cx="6838950" cy="1214446"/>
          </a:xfrm>
        </p:spPr>
        <p:txBody>
          <a:bodyPr tIns="45720" bIns="45720" anchor="ctr"/>
          <a:lstStyle>
            <a:lvl1pPr algn="ctr">
              <a:defRPr sz="4000" b="1" baseline="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62074" y="5072074"/>
            <a:ext cx="6838950" cy="163197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50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itel ja sisu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 mv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6283710"/>
            <a:ext cx="2179081" cy="360000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336699"/>
                </a:solidFill>
              </a:defRPr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8B38F5-B369-4CA8-9583-3FCC9D77A015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650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B783-922C-4747-9153-5CF9011FE3B0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98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4000" b="1" cap="all">
                <a:solidFill>
                  <a:srgbClr val="336699"/>
                </a:solidFill>
              </a:defRPr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4040-379B-439D-BC60-C3793F6E1B9C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476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85787" y="2276475"/>
            <a:ext cx="3714776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3439" y="2276475"/>
            <a:ext cx="381635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41D1-82DB-4C16-A8D6-479C8B54DFAB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293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8596" y="488952"/>
            <a:ext cx="7072362" cy="725470"/>
          </a:xfrm>
        </p:spPr>
        <p:txBody>
          <a:bodyPr/>
          <a:lstStyle>
            <a:lvl1pPr algn="l">
              <a:defRPr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D31F-78D8-416F-BCA6-43E810BAE2DE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35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E856-A321-4519-B9C4-8A15F5242791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67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a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3325"/>
            <a:ext cx="2174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dirty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72A4-1ED9-4D05-B3D8-07851FB3241C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610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aotise päis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a logo mv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6283710"/>
            <a:ext cx="2179081" cy="360000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4000" b="0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E19941-17A1-42E8-A526-F17E1FE09594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52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785938"/>
            <a:ext cx="760253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0" y="6248400"/>
            <a:ext cx="227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4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B1740-F3DC-4543-AF92-15217267ECE8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500063"/>
            <a:ext cx="7643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Pealkirjakast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3567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rgbClr val="003567"/>
        </a:buClr>
        <a:buSzPct val="6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479550" y="4624388"/>
            <a:ext cx="7772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 anchor="b"/>
          <a:lstStyle/>
          <a:p>
            <a:pPr eaLnBrk="0" hangingPunct="0"/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2" name="Title 6"/>
          <p:cNvSpPr>
            <a:spLocks noGrp="1"/>
          </p:cNvSpPr>
          <p:nvPr>
            <p:ph type="ctrTitle"/>
          </p:nvPr>
        </p:nvSpPr>
        <p:spPr>
          <a:xfrm>
            <a:off x="1090613" y="3365500"/>
            <a:ext cx="6838950" cy="1214438"/>
          </a:xfrm>
        </p:spPr>
        <p:txBody>
          <a:bodyPr/>
          <a:lstStyle/>
          <a:p>
            <a:r>
              <a:rPr lang="et-EE" b="0" dirty="0" smtClean="0"/>
              <a:t>Abipolitseinikud Raplamaal</a:t>
            </a:r>
            <a:endParaRPr lang="en-US" b="0" dirty="0" smtClean="0"/>
          </a:p>
        </p:txBody>
      </p:sp>
      <p:sp>
        <p:nvSpPr>
          <p:cNvPr id="2" name="Alapealkiri 1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6838950" cy="1631972"/>
          </a:xfrm>
        </p:spPr>
        <p:txBody>
          <a:bodyPr/>
          <a:lstStyle/>
          <a:p>
            <a:r>
              <a:rPr lang="et-EE" dirty="0" smtClean="0"/>
              <a:t>Janno Ruus</a:t>
            </a:r>
          </a:p>
          <a:p>
            <a:r>
              <a:rPr lang="et-EE" sz="1400" dirty="0" smtClean="0"/>
              <a:t>politseimajor</a:t>
            </a:r>
          </a:p>
          <a:p>
            <a:r>
              <a:rPr lang="et-EE" sz="1400" dirty="0" smtClean="0"/>
              <a:t>Rapla politseijaoskonna juht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24919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Kas kõik on nii nagu ma rääkisin või paistab see ainult politseiniku poolt vaadatuna sellisena?</a:t>
            </a:r>
          </a:p>
          <a:p>
            <a:r>
              <a:rPr lang="et-EE" dirty="0" smtClean="0"/>
              <a:t>Sellele oskab vastata abipolitseinik AIN VAINU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10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175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Lähiajalugu (minu silmade läbi)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7250" y="1785938"/>
            <a:ext cx="4938886" cy="4307358"/>
          </a:xfrm>
        </p:spPr>
        <p:txBody>
          <a:bodyPr/>
          <a:lstStyle/>
          <a:p>
            <a:r>
              <a:rPr lang="et-EE" sz="1800" dirty="0" smtClean="0"/>
              <a:t>Peres oli ÜAI (ühiskondlik autoinspektor</a:t>
            </a:r>
            <a:r>
              <a:rPr lang="et-EE" sz="1800" dirty="0" smtClean="0"/>
              <a:t>) </a:t>
            </a:r>
            <a:endParaRPr lang="et-EE" sz="1800" dirty="0" smtClean="0"/>
          </a:p>
          <a:p>
            <a:r>
              <a:rPr lang="et-EE" sz="1800" dirty="0" smtClean="0"/>
              <a:t>Koos sai käidud väljas Tallinn-Pärnu-Ikla maanteel) kiirust mõõtmas (töövahenditeks Barjäär 2 ja Märjamaa kolhoosi GAZ -53)</a:t>
            </a:r>
          </a:p>
          <a:p>
            <a:r>
              <a:rPr lang="et-EE" sz="1800" dirty="0" smtClean="0"/>
              <a:t>Toimus sotsvõistlus, kus parimatele jagati autoostu lube, taastatud rehve, aga ka lihtsalt au ja tunnustust (raha minu mäletamise järgi ei makstud)</a:t>
            </a:r>
          </a:p>
          <a:p>
            <a:r>
              <a:rPr lang="et-EE" sz="1800" dirty="0" smtClean="0"/>
              <a:t>Motivatsiooniks oli kuuluvuse tunne ja punaste kaantega töötõend, mis kuuluvust kinnitas</a:t>
            </a:r>
          </a:p>
          <a:p>
            <a:r>
              <a:rPr lang="et-EE" sz="1800" dirty="0" smtClean="0"/>
              <a:t>Täpset arvu ei tea, kuid räägitakse, et ÜAI ja rahvamalevlasi oli kokku üle saja inimese.</a:t>
            </a:r>
            <a:endParaRPr lang="et-EE" sz="1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2</a:t>
            </a:fld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1684437"/>
            <a:ext cx="228600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280" y="3068960"/>
            <a:ext cx="1924050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lt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382" y="4581128"/>
            <a:ext cx="1620000" cy="200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0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politsei ja abipolitseinikud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7250" y="1785938"/>
            <a:ext cx="4650854" cy="3875087"/>
          </a:xfrm>
        </p:spPr>
        <p:txBody>
          <a:bodyPr/>
          <a:lstStyle/>
          <a:p>
            <a:r>
              <a:rPr lang="et-EE" sz="2000" dirty="0"/>
              <a:t>Abipolitseinike ajalugu ulatub tagasi </a:t>
            </a:r>
            <a:r>
              <a:rPr lang="et-EE" sz="2000" b="1" dirty="0"/>
              <a:t>20. aprilli 1994</a:t>
            </a:r>
            <a:r>
              <a:rPr lang="et-EE" sz="2000" dirty="0"/>
              <a:t>, mil Riigikogu võttis vastu abipolitseiniku seaduse, mis sätestas abipolitseiniku õigused, kohustused ja tegevusala</a:t>
            </a:r>
            <a:r>
              <a:rPr lang="et-EE" sz="2000" dirty="0" smtClean="0"/>
              <a:t>.</a:t>
            </a:r>
          </a:p>
          <a:p>
            <a:r>
              <a:rPr lang="et-EE" sz="2000" b="1" dirty="0" smtClean="0"/>
              <a:t>21.03.1995</a:t>
            </a:r>
            <a:r>
              <a:rPr lang="et-EE" sz="2000" dirty="0" smtClean="0"/>
              <a:t> alustas Raplamaal tegevust 45 abipolitseinikku. Oktoobris lisandus veel 6 inimest.</a:t>
            </a:r>
          </a:p>
          <a:p>
            <a:r>
              <a:rPr lang="et-EE" sz="2000" dirty="0" smtClean="0"/>
              <a:t>Enne 2000 aastat ulatus abipolitseinike arv üle 100 inimese.</a:t>
            </a:r>
          </a:p>
          <a:p>
            <a:endParaRPr lang="et-EE" sz="20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3</a:t>
            </a:fld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1916832"/>
            <a:ext cx="2952000" cy="199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96136" y="4077072"/>
            <a:ext cx="29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hangingPunct="0">
              <a:spcBef>
                <a:spcPct val="20000"/>
              </a:spcBef>
              <a:buClr>
                <a:srgbClr val="003567"/>
              </a:buClr>
            </a:pPr>
            <a:r>
              <a:rPr lang="et-EE" sz="1600" kern="0" dirty="0">
                <a:solidFill>
                  <a:prstClr val="black"/>
                </a:solidFill>
                <a:latin typeface="Arial"/>
                <a:cs typeface="+mn-cs"/>
              </a:rPr>
              <a:t>2002 aastal oli Raplamaal 87 abipolitseinikku.</a:t>
            </a:r>
          </a:p>
        </p:txBody>
      </p:sp>
    </p:spTree>
    <p:extLst>
      <p:ext uri="{BB962C8B-B14F-4D97-AF65-F5344CB8AC3E}">
        <p14:creationId xmlns:p14="http://schemas.microsoft.com/office/powerpoint/2010/main" val="20311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43813" cy="714375"/>
          </a:xfrm>
        </p:spPr>
        <p:txBody>
          <a:bodyPr/>
          <a:lstStyle/>
          <a:p>
            <a:r>
              <a:rPr lang="et-EE" dirty="0" smtClean="0"/>
              <a:t>Abipolitseinikud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7250" y="1785938"/>
            <a:ext cx="7602538" cy="4235350"/>
          </a:xfrm>
        </p:spPr>
        <p:txBody>
          <a:bodyPr/>
          <a:lstStyle/>
          <a:p>
            <a:r>
              <a:rPr lang="et-EE" sz="2000" dirty="0"/>
              <a:t>Abipolitseinikud </a:t>
            </a:r>
            <a:r>
              <a:rPr lang="et-EE" sz="2000" dirty="0" smtClean="0"/>
              <a:t>(vabatahtlikud tervikuna) on jätkuvalt kogukonna turvatunde tagamiseks vajalikud </a:t>
            </a:r>
            <a:r>
              <a:rPr lang="et-EE" sz="2000" dirty="0"/>
              <a:t>abilised</a:t>
            </a:r>
            <a:r>
              <a:rPr lang="et-EE" sz="2000" dirty="0" smtClean="0"/>
              <a:t>.</a:t>
            </a:r>
          </a:p>
          <a:p>
            <a:pPr lvl="1"/>
            <a:r>
              <a:rPr lang="et-EE" sz="2000" dirty="0" smtClean="0"/>
              <a:t>Kogukonna liige politseis (kaasatus)</a:t>
            </a:r>
          </a:p>
          <a:p>
            <a:pPr lvl="1"/>
            <a:r>
              <a:rPr lang="et-EE" sz="2000" dirty="0" smtClean="0"/>
              <a:t>Meie mees kogukonnas (info, tutvusringkond)</a:t>
            </a:r>
          </a:p>
          <a:p>
            <a:pPr lvl="1"/>
            <a:r>
              <a:rPr lang="et-EE" sz="2000" dirty="0" smtClean="0"/>
              <a:t>Sõnumitooja ja sõnumiviija</a:t>
            </a:r>
          </a:p>
          <a:p>
            <a:pPr lvl="1"/>
            <a:r>
              <a:rPr lang="et-EE" sz="2000" dirty="0" smtClean="0"/>
              <a:t>Oluline tugi politseitegevuses</a:t>
            </a:r>
            <a:endParaRPr lang="et-EE" sz="2000" dirty="0"/>
          </a:p>
          <a:p>
            <a:r>
              <a:rPr lang="et-EE" sz="2000" dirty="0" smtClean="0"/>
              <a:t>Kõige „helgem“ periood oli 90-ndad aastad. Enamik selle aja aktiivsetest abipolitseinikest teenis </a:t>
            </a:r>
            <a:r>
              <a:rPr lang="et-EE" sz="2000" dirty="0"/>
              <a:t>riiki vabatahtlikuna üle 30 aasta, mõned teevad seda tänaseni</a:t>
            </a:r>
            <a:r>
              <a:rPr lang="et-EE" sz="2000" dirty="0" smtClean="0"/>
              <a:t>.</a:t>
            </a:r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3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Abipolitseinikud ja politseinikud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Meie, mitte nemad</a:t>
            </a:r>
          </a:p>
          <a:p>
            <a:r>
              <a:rPr lang="et-EE" dirty="0" smtClean="0"/>
              <a:t>Jõukohased ülesanded</a:t>
            </a:r>
          </a:p>
          <a:p>
            <a:r>
              <a:rPr lang="et-EE" dirty="0" smtClean="0"/>
              <a:t>Kaasatus üritustele (õppepäevad, motivatsiooniüritused, spordipäevad)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91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Turvalisuse tagamine </a:t>
            </a:r>
            <a:r>
              <a:rPr lang="et-EE" sz="2400" dirty="0" smtClean="0"/>
              <a:t>(mõned näited)</a:t>
            </a:r>
            <a:endParaRPr lang="et-EE" sz="24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7250" y="1785938"/>
            <a:ext cx="7602538" cy="4379366"/>
          </a:xfrm>
        </p:spPr>
        <p:txBody>
          <a:bodyPr/>
          <a:lstStyle/>
          <a:p>
            <a:r>
              <a:rPr lang="et-EE" dirty="0" smtClean="0"/>
              <a:t>Abipolitseinikud, kes töötavad koos politseinikega ja iseseisva õigusega abipolitseinikud (sõltuvalt omandatud teadmistest).</a:t>
            </a:r>
          </a:p>
          <a:p>
            <a:r>
              <a:rPr lang="et-EE" dirty="0" smtClean="0"/>
              <a:t>Patrullimine koos:</a:t>
            </a:r>
          </a:p>
          <a:p>
            <a:pPr lvl="1"/>
            <a:r>
              <a:rPr lang="et-EE" dirty="0" smtClean="0"/>
              <a:t>välijuhiga, </a:t>
            </a:r>
          </a:p>
          <a:p>
            <a:pPr lvl="1"/>
            <a:r>
              <a:rPr lang="et-EE" dirty="0" smtClean="0"/>
              <a:t>patrullpolitseinikega, </a:t>
            </a:r>
          </a:p>
          <a:p>
            <a:pPr lvl="1"/>
            <a:r>
              <a:rPr lang="et-EE" dirty="0" smtClean="0"/>
              <a:t>piirkonnapolitseinikega</a:t>
            </a:r>
          </a:p>
          <a:p>
            <a:r>
              <a:rPr lang="et-EE" dirty="0" smtClean="0"/>
              <a:t>Avalikud üritused</a:t>
            </a:r>
          </a:p>
          <a:p>
            <a:r>
              <a:rPr lang="et-EE" dirty="0" smtClean="0"/>
              <a:t>Ennetustegevus</a:t>
            </a:r>
          </a:p>
          <a:p>
            <a:r>
              <a:rPr lang="et-EE" dirty="0" smtClean="0"/>
              <a:t>Maastikuotsingud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36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Tänu abipolitseinikele …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7250" y="1785938"/>
            <a:ext cx="7602538" cy="4307358"/>
          </a:xfrm>
        </p:spPr>
        <p:txBody>
          <a:bodyPr/>
          <a:lstStyle/>
          <a:p>
            <a:r>
              <a:rPr lang="et-EE" dirty="0" smtClean="0"/>
              <a:t>Suutsime rasketel 90-ndatel (suur kaadri voolavus) maakonnas 24/7 patrullimise kindlustada </a:t>
            </a:r>
          </a:p>
          <a:p>
            <a:r>
              <a:rPr lang="et-EE" dirty="0" smtClean="0"/>
              <a:t>Igal konstaablijaoskonnal on 3-4 abilist, kelle peale võib alati kindel olla ja keda saab vajadusel kaasata</a:t>
            </a:r>
          </a:p>
          <a:p>
            <a:r>
              <a:rPr lang="et-EE" dirty="0" smtClean="0"/>
              <a:t>Meie tänased abipolitseinikud on saavutanud vabariigis märkimisväärseid tulemusi (KMV)</a:t>
            </a:r>
          </a:p>
          <a:p>
            <a:r>
              <a:rPr lang="et-EE" dirty="0" smtClean="0"/>
              <a:t>Meil on endiselt inimesi, kes tahavad ühiskonnas midagi muuta ja valivad selleks korrakaitsja „rolli“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7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84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Olevik …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988840"/>
            <a:ext cx="6120680" cy="4595390"/>
          </a:xfrm>
        </p:spPr>
        <p:txBody>
          <a:bodyPr/>
          <a:lstStyle/>
          <a:p>
            <a:r>
              <a:rPr lang="et-EE" sz="1800" dirty="0" smtClean="0"/>
              <a:t>Täna on Raplamaal 30 abipolitseinikku.</a:t>
            </a:r>
          </a:p>
          <a:p>
            <a:r>
              <a:rPr lang="et-EE" sz="1800" dirty="0" smtClean="0"/>
              <a:t>Rühmajuht on Olimar Merilain (patrullteenistuse vanem).</a:t>
            </a:r>
          </a:p>
          <a:p>
            <a:r>
              <a:rPr lang="et-EE" sz="1800" dirty="0" smtClean="0"/>
              <a:t>Püüame suhelda võimalikult vahetult, selleks kasutame piirkonnapolitseinike abi. Piirkonnapolitseinik on ka põhiline abipolitseinikuga koos tegutseja (teiste sõnadega AP on eelkõige piirkonnapolitseiniku abiline).</a:t>
            </a:r>
          </a:p>
          <a:p>
            <a:r>
              <a:rPr lang="et-EE" sz="1800" dirty="0" smtClean="0"/>
              <a:t>Hetkel on alles jäänud aktiivsemad (keskealised ja pisut vanemad, ka teistes elu valdkondades aktiivsed, juba elukogemustega inimesed).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8</a:t>
            </a:fld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4F4"/>
              </a:clrFrom>
              <a:clrTo>
                <a:srgbClr val="F5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819305"/>
            <a:ext cx="2844000" cy="37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… ja lähitulevik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800" dirty="0" smtClean="0"/>
              <a:t>Vabatahtlike arv ei saa olla eesmärk omaette, pigem on loomulik, et igas vallas ja küllas sellised inimesed elavad. Tuleb nad leida. Selleks on vaja ka valla toetust.</a:t>
            </a:r>
          </a:p>
          <a:p>
            <a:r>
              <a:rPr lang="et-EE" sz="1800" dirty="0" smtClean="0"/>
              <a:t>Kõik saab alguse meie retoorikast. Tuleb olla aus ja siiras.</a:t>
            </a:r>
          </a:p>
          <a:p>
            <a:pPr marL="0" indent="0">
              <a:buNone/>
            </a:pPr>
            <a:endParaRPr lang="et-EE" sz="1800" dirty="0" smtClean="0"/>
          </a:p>
          <a:p>
            <a:pPr marL="0" indent="0">
              <a:buNone/>
            </a:pPr>
            <a:endParaRPr lang="et-EE" sz="1800" dirty="0" smtClean="0"/>
          </a:p>
          <a:p>
            <a:endParaRPr lang="et-EE" sz="1800" dirty="0" smtClean="0"/>
          </a:p>
          <a:p>
            <a:endParaRPr lang="et-EE" sz="1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8B783-922C-4747-9153-5CF9011FE3B0}" type="slidenum">
              <a:rPr lang="et-EE" smtClean="0"/>
              <a:pPr>
                <a:defRPr/>
              </a:pPr>
              <a:t>9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35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õukoda 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seministeer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eministeerium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10">
        <a:dk1>
          <a:srgbClr val="000033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11">
        <a:dk1>
          <a:srgbClr val="003567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2C57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Nõukoda 2008</Template>
  <TotalTime>9031</TotalTime>
  <Words>470</Words>
  <Application>Microsoft Office PowerPoint</Application>
  <PresentationFormat>Ekraaniseanss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1" baseType="lpstr">
      <vt:lpstr>Nõukoda 2008</vt:lpstr>
      <vt:lpstr>Abipolitseinikud Raplamaal</vt:lpstr>
      <vt:lpstr>Lähiajalugu (minu silmade läbi)</vt:lpstr>
      <vt:lpstr>Eesti politsei ja abipolitseinikud</vt:lpstr>
      <vt:lpstr>Abipolitseinikud</vt:lpstr>
      <vt:lpstr>Abipolitseinikud ja politseinikud</vt:lpstr>
      <vt:lpstr>Turvalisuse tagamine (mõned näited)</vt:lpstr>
      <vt:lpstr>Tänu abipolitseinikele …</vt:lpstr>
      <vt:lpstr>Olevik …</vt:lpstr>
      <vt:lpstr>… ja lähitulevik</vt:lpstr>
      <vt:lpstr>?</vt:lpstr>
    </vt:vector>
  </TitlesOfParts>
  <Company>Siseministeerium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veiko kaasik</dc:creator>
  <cp:lastModifiedBy>Ülle Rüüson</cp:lastModifiedBy>
  <cp:revision>723</cp:revision>
  <dcterms:created xsi:type="dcterms:W3CDTF">2008-05-06T07:14:44Z</dcterms:created>
  <dcterms:modified xsi:type="dcterms:W3CDTF">2013-11-25T10:43:46Z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ärkmed">
    <vt:lpwstr/>
  </property>
  <property fmtid="{D5CDD505-2E9C-101B-9397-08002B2CF9AE}" pid="3" name="Osakond">
    <vt:lpwstr/>
  </property>
  <property fmtid="{D5CDD505-2E9C-101B-9397-08002B2CF9AE}" pid="4" name="Näita lehel">
    <vt:lpwstr/>
  </property>
  <property fmtid="{D5CDD505-2E9C-101B-9397-08002B2CF9AE}" pid="5" name="Liik">
    <vt:lpwstr/>
  </property>
</Properties>
</file>