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4" r:id="rId1"/>
  </p:sldMasterIdLst>
  <p:sldIdLst>
    <p:sldId id="256" r:id="rId2"/>
    <p:sldId id="257" r:id="rId3"/>
    <p:sldId id="259" r:id="rId4"/>
    <p:sldId id="264" r:id="rId5"/>
    <p:sldId id="271" r:id="rId6"/>
    <p:sldId id="273" r:id="rId7"/>
    <p:sldId id="268" r:id="rId8"/>
    <p:sldId id="272" r:id="rId9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7" autoAdjust="0"/>
    <p:restoredTop sz="94660"/>
  </p:normalViewPr>
  <p:slideViewPr>
    <p:cSldViewPr>
      <p:cViewPr>
        <p:scale>
          <a:sx n="81" d="100"/>
          <a:sy n="81" d="100"/>
        </p:scale>
        <p:origin x="-1020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742-1FE9-49CB-AA9E-A728F751A525}" type="datetimeFigureOut">
              <a:rPr lang="et-EE" smtClean="0"/>
              <a:pPr/>
              <a:t>22.11.2013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B37-2F93-4DC9-8521-D88E76ABC1D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742-1FE9-49CB-AA9E-A728F751A525}" type="datetimeFigureOut">
              <a:rPr lang="et-EE" smtClean="0"/>
              <a:pPr/>
              <a:t>22.11.2013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B37-2F93-4DC9-8521-D88E76ABC1D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742-1FE9-49CB-AA9E-A728F751A525}" type="datetimeFigureOut">
              <a:rPr lang="et-EE" smtClean="0"/>
              <a:pPr/>
              <a:t>22.11.2013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B37-2F93-4DC9-8521-D88E76ABC1D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742-1FE9-49CB-AA9E-A728F751A525}" type="datetimeFigureOut">
              <a:rPr lang="et-EE" smtClean="0"/>
              <a:pPr/>
              <a:t>22.11.2013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B37-2F93-4DC9-8521-D88E76ABC1D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742-1FE9-49CB-AA9E-A728F751A525}" type="datetimeFigureOut">
              <a:rPr lang="et-EE" smtClean="0"/>
              <a:pPr/>
              <a:t>22.11.2013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B37-2F93-4DC9-8521-D88E76ABC1D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742-1FE9-49CB-AA9E-A728F751A525}" type="datetimeFigureOut">
              <a:rPr lang="et-EE" smtClean="0"/>
              <a:pPr/>
              <a:t>22.11.2013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B37-2F93-4DC9-8521-D88E76ABC1D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742-1FE9-49CB-AA9E-A728F751A525}" type="datetimeFigureOut">
              <a:rPr lang="et-EE" smtClean="0"/>
              <a:pPr/>
              <a:t>22.11.2013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B37-2F93-4DC9-8521-D88E76ABC1D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742-1FE9-49CB-AA9E-A728F751A525}" type="datetimeFigureOut">
              <a:rPr lang="et-EE" smtClean="0"/>
              <a:pPr/>
              <a:t>22.11.2013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B37-2F93-4DC9-8521-D88E76ABC1D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742-1FE9-49CB-AA9E-A728F751A525}" type="datetimeFigureOut">
              <a:rPr lang="et-EE" smtClean="0"/>
              <a:pPr/>
              <a:t>22.11.2013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B37-2F93-4DC9-8521-D88E76ABC1DE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742-1FE9-49CB-AA9E-A728F751A525}" type="datetimeFigureOut">
              <a:rPr lang="et-EE" smtClean="0"/>
              <a:pPr/>
              <a:t>22.11.2013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0B37-2F93-4DC9-8521-D88E76ABC1DE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1742-1FE9-49CB-AA9E-A728F751A525}" type="datetimeFigureOut">
              <a:rPr lang="et-EE" smtClean="0"/>
              <a:pPr/>
              <a:t>22.11.2013</a:t>
            </a:fld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B10B37-2F93-4DC9-8521-D88E76ABC1DE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6B10B37-2F93-4DC9-8521-D88E76ABC1DE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05C1742-1FE9-49CB-AA9E-A728F751A525}" type="datetimeFigureOut">
              <a:rPr lang="et-EE" smtClean="0"/>
              <a:pPr/>
              <a:t>22.11.2013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late.googleusercontent.com/translate_c?depth=1&amp;hl=et&amp;prev=/search?q=deming&amp;start=20&amp;sa=N&amp;hl=et&amp;biw=1280&amp;bih=929&amp;rurl=translate.google.ee&amp;sl=en&amp;u=http://en.wikipedia.org/wiki/W._Edwards_Deming&amp;usg=ALkJrhgI9y2quDK_Nv46kMEaoTF0UAnkO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416824" cy="5112568"/>
          </a:xfrm>
        </p:spPr>
        <p:txBody>
          <a:bodyPr>
            <a:normAutofit fontScale="90000"/>
          </a:bodyPr>
          <a:lstStyle/>
          <a:p>
            <a:pPr algn="ctr"/>
            <a:r>
              <a:rPr lang="et-EE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t-EE" sz="3600" b="1" dirty="0" smtClean="0">
                <a:latin typeface="Arial" pitchFamily="34" charset="0"/>
                <a:cs typeface="Arial" pitchFamily="34" charset="0"/>
              </a:rPr>
            </a:br>
            <a:r>
              <a:rPr lang="et-EE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t-EE" sz="3600" b="1" dirty="0" smtClean="0">
                <a:latin typeface="Arial" pitchFamily="34" charset="0"/>
                <a:cs typeface="Arial" pitchFamily="34" charset="0"/>
              </a:rPr>
            </a:br>
            <a:r>
              <a:rPr lang="et-EE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t-EE" sz="3600" b="1" dirty="0" smtClean="0">
                <a:latin typeface="Arial" pitchFamily="34" charset="0"/>
                <a:cs typeface="Arial" pitchFamily="34" charset="0"/>
              </a:rPr>
            </a:br>
            <a:r>
              <a:rPr lang="et-EE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t-EE" sz="3600" b="1" dirty="0" smtClean="0">
                <a:latin typeface="Arial" pitchFamily="34" charset="0"/>
                <a:cs typeface="Arial" pitchFamily="34" charset="0"/>
              </a:rPr>
            </a:br>
            <a:r>
              <a:rPr lang="et-EE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t-EE" sz="3600" b="1" dirty="0" smtClean="0">
                <a:latin typeface="Arial" pitchFamily="34" charset="0"/>
                <a:cs typeface="Arial" pitchFamily="34" charset="0"/>
              </a:rPr>
            </a:br>
            <a:r>
              <a:rPr lang="et-EE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t-EE" sz="3600" b="1" dirty="0" smtClean="0">
                <a:latin typeface="Arial" pitchFamily="34" charset="0"/>
                <a:cs typeface="Arial" pitchFamily="34" charset="0"/>
              </a:rPr>
            </a:br>
            <a:r>
              <a:rPr lang="et-EE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t-EE" sz="3600" b="1" dirty="0" smtClean="0">
                <a:latin typeface="Arial" pitchFamily="34" charset="0"/>
                <a:cs typeface="Arial" pitchFamily="34" charset="0"/>
              </a:rPr>
            </a:br>
            <a:r>
              <a:rPr lang="et-EE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t-EE" sz="3600" b="1" dirty="0" smtClean="0">
                <a:latin typeface="Arial" pitchFamily="34" charset="0"/>
                <a:cs typeface="Arial" pitchFamily="34" charset="0"/>
              </a:rPr>
            </a:br>
            <a:r>
              <a:rPr lang="et-EE" sz="4400" b="1" dirty="0" smtClean="0">
                <a:latin typeface="Arial" pitchFamily="34" charset="0"/>
                <a:cs typeface="Arial" pitchFamily="34" charset="0"/>
              </a:rPr>
              <a:t>Tugiisikuteenuse rakendamine Rapla vallas</a:t>
            </a:r>
            <a:br>
              <a:rPr lang="et-EE" sz="4400" b="1" dirty="0" smtClean="0">
                <a:latin typeface="Arial" pitchFamily="34" charset="0"/>
                <a:cs typeface="Arial" pitchFamily="34" charset="0"/>
              </a:rPr>
            </a:br>
            <a:r>
              <a:rPr lang="et-EE" sz="31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t-EE" sz="3100" b="1" dirty="0" smtClean="0">
                <a:latin typeface="Arial" pitchFamily="34" charset="0"/>
                <a:cs typeface="Arial" pitchFamily="34" charset="0"/>
              </a:rPr>
            </a:br>
            <a:r>
              <a:rPr lang="et-EE" sz="2200" dirty="0" smtClean="0">
                <a:latin typeface="Arial" pitchFamily="34" charset="0"/>
                <a:cs typeface="Arial" pitchFamily="34" charset="0"/>
              </a:rPr>
              <a:t>26.11.2013</a:t>
            </a:r>
            <a:r>
              <a:rPr lang="et-EE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t-EE" sz="2800" dirty="0" smtClean="0">
                <a:latin typeface="Arial" pitchFamily="34" charset="0"/>
                <a:cs typeface="Arial" pitchFamily="34" charset="0"/>
              </a:rPr>
            </a:br>
            <a:r>
              <a:rPr lang="et-EE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t-EE" sz="3100" dirty="0" smtClean="0">
                <a:latin typeface="Arial" pitchFamily="34" charset="0"/>
                <a:cs typeface="Arial" pitchFamily="34" charset="0"/>
              </a:rPr>
            </a:br>
            <a:r>
              <a:rPr lang="et-EE" sz="2200" b="1" i="1" dirty="0" smtClean="0">
                <a:latin typeface="Arial" pitchFamily="34" charset="0"/>
                <a:cs typeface="Arial" pitchFamily="34" charset="0"/>
              </a:rPr>
              <a:t>Inna  Tamm </a:t>
            </a:r>
            <a:br>
              <a:rPr lang="et-EE" sz="2200" b="1" i="1" dirty="0" smtClean="0">
                <a:latin typeface="Arial" pitchFamily="34" charset="0"/>
                <a:cs typeface="Arial" pitchFamily="34" charset="0"/>
              </a:rPr>
            </a:br>
            <a:r>
              <a:rPr lang="et-EE" sz="2200" b="1" i="1" dirty="0" smtClean="0">
                <a:latin typeface="Arial" pitchFamily="34" charset="0"/>
                <a:cs typeface="Arial" pitchFamily="34" charset="0"/>
              </a:rPr>
              <a:t>Rapla valla sotsiaalnõunik</a:t>
            </a:r>
            <a:r>
              <a:rPr lang="et-EE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t-EE" sz="2200" dirty="0" smtClean="0">
                <a:latin typeface="Arial" pitchFamily="34" charset="0"/>
                <a:cs typeface="Arial" pitchFamily="34" charset="0"/>
              </a:rPr>
            </a:br>
            <a:endParaRPr lang="et-EE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32656"/>
            <a:ext cx="20288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150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76200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800" dirty="0" smtClean="0">
                <a:latin typeface="Arial" pitchFamily="34" charset="0"/>
                <a:cs typeface="Arial" pitchFamily="34" charset="0"/>
              </a:rPr>
              <a:t>Rapla vald sai rahastuse Euroopa Sotsiaalfondi 1.3.3.„Töölesaamist toetavad hoolekandemeetmed“ kaudu.</a:t>
            </a:r>
          </a:p>
          <a:p>
            <a:pPr marL="0" indent="0">
              <a:buNone/>
            </a:pPr>
            <a:r>
              <a:rPr lang="et-EE" sz="2800" dirty="0" smtClean="0">
                <a:latin typeface="Arial" pitchFamily="34" charset="0"/>
                <a:cs typeface="Arial" pitchFamily="34" charset="0"/>
              </a:rPr>
              <a:t>Projektitaotlusi  46</a:t>
            </a:r>
          </a:p>
          <a:p>
            <a:pPr marL="0" indent="0">
              <a:buNone/>
            </a:pPr>
            <a:r>
              <a:rPr lang="et-EE" sz="2800" dirty="0" smtClean="0">
                <a:latin typeface="Arial" pitchFamily="34" charset="0"/>
                <a:cs typeface="Arial" pitchFamily="34" charset="0"/>
              </a:rPr>
              <a:t>Rahastati 13</a:t>
            </a:r>
          </a:p>
          <a:p>
            <a:pPr marL="0" indent="0">
              <a:buNone/>
            </a:pPr>
            <a:r>
              <a:rPr lang="et-EE" sz="2800" dirty="0" smtClean="0">
                <a:latin typeface="Arial" pitchFamily="34" charset="0"/>
                <a:cs typeface="Arial" pitchFamily="34" charset="0"/>
              </a:rPr>
              <a:t>Projekti kestus: 01.09.2012 – 01.06.2015</a:t>
            </a:r>
            <a:endParaRPr lang="et-EE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t-EE" sz="2800" dirty="0" smtClean="0">
                <a:latin typeface="Arial" pitchFamily="34" charset="0"/>
                <a:cs typeface="Arial" pitchFamily="34" charset="0"/>
              </a:rPr>
              <a:t>Projekti abikõlbulikud  kulud: 79874 €</a:t>
            </a:r>
          </a:p>
          <a:p>
            <a:pPr marL="0" indent="0">
              <a:buNone/>
            </a:pPr>
            <a:r>
              <a:rPr lang="et-EE" sz="2800" dirty="0" smtClean="0">
                <a:latin typeface="Arial" pitchFamily="34" charset="0"/>
                <a:cs typeface="Arial" pitchFamily="34" charset="0"/>
              </a:rPr>
              <a:t>Struktuuritoetus: 71874 €</a:t>
            </a:r>
          </a:p>
          <a:p>
            <a:pPr marL="0" indent="0">
              <a:buNone/>
            </a:pPr>
            <a:r>
              <a:rPr lang="et-EE" sz="2800" dirty="0" smtClean="0">
                <a:latin typeface="Arial" pitchFamily="34" charset="0"/>
                <a:cs typeface="Arial" pitchFamily="34" charset="0"/>
              </a:rPr>
              <a:t>Rapla valla omafinantseering: 8000 €</a:t>
            </a:r>
            <a:endParaRPr lang="et-EE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34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922114"/>
          </a:xfrm>
        </p:spPr>
        <p:txBody>
          <a:bodyPr>
            <a:normAutofit fontScale="90000"/>
          </a:bodyPr>
          <a:lstStyle/>
          <a:p>
            <a:r>
              <a:rPr lang="et-EE" sz="2700" dirty="0" smtClean="0"/>
              <a:t/>
            </a:r>
            <a:br>
              <a:rPr lang="et-EE" sz="2700" dirty="0" smtClean="0"/>
            </a:br>
            <a:r>
              <a:rPr lang="et-EE" sz="2700" dirty="0" smtClean="0"/>
              <a:t>    </a:t>
            </a:r>
            <a:r>
              <a:rPr lang="et-EE" sz="3400" b="1" dirty="0" smtClean="0">
                <a:latin typeface="Arial" pitchFamily="34" charset="0"/>
                <a:cs typeface="Arial" pitchFamily="34" charset="0"/>
              </a:rPr>
              <a:t>Projekti eesmärgid</a:t>
            </a:r>
            <a:r>
              <a:rPr lang="et-EE" sz="3100" b="1" dirty="0">
                <a:latin typeface="Arial" pitchFamily="34" charset="0"/>
                <a:cs typeface="Arial" pitchFamily="34" charset="0"/>
              </a:rPr>
              <a:t/>
            </a:r>
            <a:br>
              <a:rPr lang="et-EE" sz="3100" b="1" dirty="0">
                <a:latin typeface="Arial" pitchFamily="34" charset="0"/>
                <a:cs typeface="Arial" pitchFamily="34" charset="0"/>
              </a:rPr>
            </a:br>
            <a:endParaRPr lang="et-EE" sz="3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7848872" cy="4608512"/>
          </a:xfrm>
        </p:spPr>
        <p:txBody>
          <a:bodyPr>
            <a:normAutofit fontScale="55000" lnSpcReduction="20000"/>
          </a:bodyPr>
          <a:lstStyle/>
          <a:p>
            <a:pPr indent="-342900">
              <a:buFont typeface="Wingdings" pitchFamily="2" charset="2"/>
              <a:buChar char="Ø"/>
            </a:pPr>
            <a:endParaRPr lang="et-EE" sz="3200" b="1" dirty="0" smtClean="0">
              <a:latin typeface="Arial" pitchFamily="34" charset="0"/>
              <a:cs typeface="Arial" pitchFamily="34" charset="0"/>
            </a:endParaRPr>
          </a:p>
          <a:p>
            <a:pPr indent="-342900">
              <a:buFont typeface="Wingdings" pitchFamily="2" charset="2"/>
              <a:buChar char="Ø"/>
            </a:pPr>
            <a:r>
              <a:rPr lang="et-EE" sz="3600" b="1" dirty="0" smtClean="0">
                <a:latin typeface="Arial" pitchFamily="34" charset="0"/>
                <a:cs typeface="Arial" pitchFamily="34" charset="0"/>
              </a:rPr>
              <a:t>Takistuste </a:t>
            </a:r>
            <a:r>
              <a:rPr lang="et-EE" sz="3600" b="1" dirty="0">
                <a:latin typeface="Arial" pitchFamily="34" charset="0"/>
                <a:cs typeface="Arial" pitchFamily="34" charset="0"/>
              </a:rPr>
              <a:t>kõrvaldamine ja vähendamine </a:t>
            </a:r>
            <a:r>
              <a:rPr lang="et-EE" sz="3600" b="1" dirty="0" smtClean="0">
                <a:latin typeface="Arial" pitchFamily="34" charset="0"/>
                <a:cs typeface="Arial" pitchFamily="34" charset="0"/>
              </a:rPr>
              <a:t>ebasoodsas olukorras olevate riskirühmade</a:t>
            </a:r>
            <a:r>
              <a:rPr lang="et-EE" sz="3600" dirty="0" smtClean="0">
                <a:latin typeface="Arial" pitchFamily="34" charset="0"/>
                <a:cs typeface="Arial" pitchFamily="34" charset="0"/>
              </a:rPr>
              <a:t> (raskustes lastega pered, kinnipidamiskohast vabanenud) </a:t>
            </a:r>
            <a:r>
              <a:rPr lang="et-EE" sz="3600" b="1" dirty="0" smtClean="0">
                <a:latin typeface="Arial" pitchFamily="34" charset="0"/>
                <a:cs typeface="Arial" pitchFamily="34" charset="0"/>
              </a:rPr>
              <a:t>võrdseks osavõtuks tööturul ja seal püsimine tugiisikuteenuse abil</a:t>
            </a:r>
          </a:p>
          <a:p>
            <a:pPr indent="-342900">
              <a:buFont typeface="Wingdings" pitchFamily="2" charset="2"/>
              <a:buChar char="Ø"/>
            </a:pPr>
            <a:endParaRPr lang="et-EE" sz="3600" b="1" dirty="0" smtClean="0">
              <a:latin typeface="Arial" pitchFamily="34" charset="0"/>
              <a:cs typeface="Arial" pitchFamily="34" charset="0"/>
            </a:endParaRPr>
          </a:p>
          <a:p>
            <a:pPr indent="-342900">
              <a:buFont typeface="Wingdings" pitchFamily="2" charset="2"/>
              <a:buChar char="Ø"/>
            </a:pPr>
            <a:r>
              <a:rPr lang="et-EE" sz="3600" b="1" dirty="0" smtClean="0">
                <a:latin typeface="Arial" pitchFamily="34" charset="0"/>
                <a:cs typeface="Arial" pitchFamily="34" charset="0"/>
              </a:rPr>
              <a:t>Multiprobleemsete perede toetamiseks täiendavate ressursside leidmine</a:t>
            </a:r>
            <a:r>
              <a:rPr lang="et-EE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t-EE" sz="3600" b="1" dirty="0">
                <a:latin typeface="Arial" pitchFamily="34" charset="0"/>
                <a:cs typeface="Arial" pitchFamily="34" charset="0"/>
              </a:rPr>
              <a:t>(</a:t>
            </a:r>
            <a:r>
              <a:rPr lang="et-EE" sz="3600" dirty="0">
                <a:latin typeface="Arial" pitchFamily="34" charset="0"/>
                <a:cs typeface="Arial" pitchFamily="34" charset="0"/>
              </a:rPr>
              <a:t>madala toimetulekuvõimega pikaajaliselt </a:t>
            </a:r>
            <a:r>
              <a:rPr lang="et-EE" sz="3600" dirty="0" smtClean="0">
                <a:latin typeface="Arial" pitchFamily="34" charset="0"/>
                <a:cs typeface="Arial" pitchFamily="34" charset="0"/>
              </a:rPr>
              <a:t>töötute üksikemade tööellu  rakendamine; kinnipidamiskohast vabanenute toetamine, nende naasmine tööturule; tugiisiku minimaalne rakendusaeg iga juhtumi korral vähemalt 1 aasta)</a:t>
            </a:r>
            <a:endParaRPr lang="et-EE" sz="3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t-EE" sz="1400" dirty="0"/>
          </a:p>
          <a:p>
            <a:pPr marL="0" indent="0">
              <a:buNone/>
            </a:pPr>
            <a:endParaRPr lang="et-EE" sz="1600" dirty="0">
              <a:latin typeface="Arial" pitchFamily="34" charset="0"/>
              <a:cs typeface="Arial" pitchFamily="34" charset="0"/>
            </a:endParaRPr>
          </a:p>
          <a:p>
            <a:pPr indent="-342900">
              <a:buFont typeface="Wingdings" pitchFamily="2" charset="2"/>
              <a:buChar char="Ø"/>
            </a:pPr>
            <a:endParaRPr lang="et-EE" sz="2000" b="1" dirty="0" smtClean="0">
              <a:latin typeface="Arial" pitchFamily="34" charset="0"/>
              <a:cs typeface="Arial" pitchFamily="34" charset="0"/>
            </a:endParaRPr>
          </a:p>
          <a:p>
            <a:pPr indent="-342900">
              <a:buFont typeface="Wingdings" pitchFamily="2" charset="2"/>
              <a:buChar char="Ø"/>
            </a:pPr>
            <a:r>
              <a:rPr lang="et-EE" sz="3600" b="1" dirty="0" smtClean="0">
                <a:latin typeface="Arial" pitchFamily="34" charset="0"/>
                <a:cs typeface="Arial" pitchFamily="34" charset="0"/>
              </a:rPr>
              <a:t>Tugiisikuteenuse välja arendamine </a:t>
            </a:r>
            <a:r>
              <a:rPr lang="et-EE" sz="3600" dirty="0" smtClean="0">
                <a:latin typeface="Arial" pitchFamily="34" charset="0"/>
                <a:cs typeface="Arial" pitchFamily="34" charset="0"/>
              </a:rPr>
              <a:t>(seadusandluse ja praktilise töö ühildamine –  juhendmaterjali koostamine tugiisikutele)</a:t>
            </a:r>
          </a:p>
          <a:p>
            <a:pPr marL="0" indent="0">
              <a:buNone/>
            </a:pPr>
            <a:endParaRPr lang="et-EE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t-EE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t-EE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t-EE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t-EE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t-EE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t-EE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42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200" b="1" dirty="0" smtClean="0">
                <a:latin typeface="Arial" pitchFamily="34" charset="0"/>
                <a:cs typeface="Arial" pitchFamily="34" charset="0"/>
              </a:rPr>
              <a:t>Rapla valla ressursid enne projekti</a:t>
            </a:r>
            <a:endParaRPr lang="et-EE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76363" y="23891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t-EE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t-EE" dirty="0" smtClean="0">
                <a:latin typeface="Arial" pitchFamily="34" charset="0"/>
                <a:cs typeface="Arial" pitchFamily="34" charset="0"/>
              </a:rPr>
              <a:t>teadmine (William Edwards Deming:“ Ei ole piisav, et annad endast parima, sa pead teadma, mida teed ja seejärel andma endast parima“.)</a:t>
            </a:r>
          </a:p>
          <a:p>
            <a:pPr>
              <a:buFont typeface="Wingdings" pitchFamily="2" charset="2"/>
              <a:buChar char="Ø"/>
            </a:pPr>
            <a:endParaRPr lang="et-EE" dirty="0" smtClean="0">
              <a:latin typeface="Arial" pitchFamily="34" charset="0"/>
              <a:cs typeface="Arial" pitchFamily="34" charset="0"/>
              <a:hlinkClick r:id="rId2" tooltip="w: W. Edwards Deming"/>
            </a:endParaRPr>
          </a:p>
          <a:p>
            <a:pPr>
              <a:buFont typeface="Wingdings" pitchFamily="2" charset="2"/>
              <a:buChar char="Ø"/>
            </a:pPr>
            <a:r>
              <a:rPr lang="et-EE" dirty="0">
                <a:latin typeface="Arial" pitchFamily="34" charset="0"/>
                <a:cs typeface="Arial" pitchFamily="34" charset="0"/>
              </a:rPr>
              <a:t>Rapla valla sotsiaaltöötajad;</a:t>
            </a:r>
          </a:p>
          <a:p>
            <a:pPr>
              <a:buFont typeface="Wingdings" pitchFamily="2" charset="2"/>
              <a:buChar char="Ø"/>
            </a:pPr>
            <a:r>
              <a:rPr lang="et-EE" dirty="0">
                <a:latin typeface="Arial" pitchFamily="34" charset="0"/>
                <a:cs typeface="Arial" pitchFamily="34" charset="0"/>
              </a:rPr>
              <a:t>Rapla valla allasutuste tugispetsialistid;</a:t>
            </a:r>
          </a:p>
          <a:p>
            <a:pPr>
              <a:buFont typeface="Wingdings" pitchFamily="2" charset="2"/>
              <a:buChar char="Ø"/>
            </a:pPr>
            <a:r>
              <a:rPr lang="et-EE" dirty="0">
                <a:latin typeface="Arial" pitchFamily="34" charset="0"/>
                <a:cs typeface="Arial" pitchFamily="34" charset="0"/>
              </a:rPr>
              <a:t>sotsiaaltoetused, sotsiaalteenused;</a:t>
            </a:r>
          </a:p>
          <a:p>
            <a:pPr>
              <a:buFont typeface="Wingdings" pitchFamily="2" charset="2"/>
              <a:buChar char="Ø"/>
            </a:pPr>
            <a:r>
              <a:rPr lang="et-EE" dirty="0">
                <a:latin typeface="Arial" pitchFamily="34" charset="0"/>
                <a:cs typeface="Arial" pitchFamily="34" charset="0"/>
              </a:rPr>
              <a:t>võrgustikutöö;</a:t>
            </a:r>
          </a:p>
          <a:p>
            <a:endParaRPr lang="et-EE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07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003232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3200" b="1" dirty="0" smtClean="0">
                <a:latin typeface="Arial" pitchFamily="34" charset="0"/>
                <a:cs typeface="Arial" pitchFamily="34" charset="0"/>
              </a:rPr>
              <a:t>Muutused ja uued praktikad, mida soovisime projekti vältel rakendada.</a:t>
            </a:r>
          </a:p>
          <a:p>
            <a:pPr marL="0" indent="0">
              <a:buNone/>
            </a:pPr>
            <a:endParaRPr lang="et-EE" sz="32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t-EE" b="1" dirty="0" smtClean="0">
                <a:latin typeface="Arial" pitchFamily="34" charset="0"/>
                <a:cs typeface="Arial" pitchFamily="34" charset="0"/>
              </a:rPr>
              <a:t>Juhtumikorralduse süvitsi rakendamine </a:t>
            </a:r>
            <a:r>
              <a:rPr lang="et-EE" dirty="0" smtClean="0">
                <a:latin typeface="Arial" pitchFamily="34" charset="0"/>
                <a:cs typeface="Arial" pitchFamily="34" charset="0"/>
              </a:rPr>
              <a:t>(kliendile on tagatud individuaalne lähenemine, piisav ajaressurss, regulaarne tagasiside võrgustiku liikmetelt)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t-EE" b="1" dirty="0" smtClean="0">
                <a:latin typeface="Arial" pitchFamily="34" charset="0"/>
                <a:cs typeface="Arial" pitchFamily="34" charset="0"/>
              </a:rPr>
              <a:t>Tugiisiku supervisioon </a:t>
            </a:r>
            <a:r>
              <a:rPr lang="et-EE" dirty="0" smtClean="0">
                <a:latin typeface="Arial" pitchFamily="34" charset="0"/>
                <a:cs typeface="Arial" pitchFamily="34" charset="0"/>
              </a:rPr>
              <a:t>(koosolekud vähemalt 2x kuus)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t-EE" b="1" dirty="0" smtClean="0">
                <a:latin typeface="Arial" pitchFamily="34" charset="0"/>
                <a:cs typeface="Arial" pitchFamily="34" charset="0"/>
              </a:rPr>
              <a:t>3 täistööajaga tugiisiku rakendamine </a:t>
            </a:r>
            <a:r>
              <a:rPr lang="et-EE" dirty="0" smtClean="0">
                <a:latin typeface="Arial" pitchFamily="34" charset="0"/>
                <a:cs typeface="Arial" pitchFamily="34" charset="0"/>
              </a:rPr>
              <a:t>(igal tugiisikul korraga töös 5 juhtumit)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t-EE" b="1" dirty="0" smtClean="0">
                <a:latin typeface="Arial" pitchFamily="34" charset="0"/>
                <a:cs typeface="Arial" pitchFamily="34" charset="0"/>
              </a:rPr>
              <a:t>Teenuse juhendmaterjal</a:t>
            </a:r>
          </a:p>
          <a:p>
            <a:pPr marL="0" indent="0">
              <a:buNone/>
            </a:pPr>
            <a:endParaRPr lang="et-EE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t-EE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t-EE" sz="3200" dirty="0" smtClean="0"/>
          </a:p>
          <a:p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365097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609656" cy="868958"/>
          </a:xfrm>
        </p:spPr>
        <p:txBody>
          <a:bodyPr/>
          <a:lstStyle/>
          <a:p>
            <a:r>
              <a:rPr lang="et-EE" sz="32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Projekti  sihtgrupp:</a:t>
            </a:r>
            <a:r>
              <a:rPr lang="et-EE" sz="32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32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endParaRPr lang="et-EE" sz="32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061048"/>
          </a:xfrm>
        </p:spPr>
        <p:txBody>
          <a:bodyPr/>
          <a:lstStyle/>
          <a:p>
            <a:pPr marL="114300" indent="0">
              <a:buNone/>
            </a:pPr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 28 inimest (</a:t>
            </a:r>
            <a:r>
              <a:rPr lang="et-EE" sz="2400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20N  </a:t>
            </a:r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ja 8M) neist:</a:t>
            </a:r>
          </a:p>
          <a:p>
            <a:pPr>
              <a:buFont typeface="Wingdings" pitchFamily="2" charset="2"/>
              <a:buChar char="Ø"/>
            </a:pPr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Inimesed</a:t>
            </a:r>
            <a:r>
              <a:rPr lang="et-EE" sz="2400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, kes vajavad abi olukorra tõttu, mis oluliselt raskendab nende igapäevast toimetulekut, </a:t>
            </a:r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ja kes </a:t>
            </a:r>
            <a:r>
              <a:rPr lang="et-EE" sz="2400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pakutava teenuse abil tööle saavad (20N ja 6M</a:t>
            </a:r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Kinnipidamiskohast </a:t>
            </a:r>
            <a:r>
              <a:rPr lang="et-EE" sz="2400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vabanenud, kes pakutava teenuse abil tööle saavad(2M)</a:t>
            </a:r>
            <a:br>
              <a:rPr lang="et-EE" sz="2400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96081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140968"/>
            <a:ext cx="5904656" cy="86409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t-EE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t-EE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552" y="485965"/>
            <a:ext cx="7488832" cy="4599220"/>
          </a:xfrm>
        </p:spPr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et-EE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32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t-EE" sz="32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avandatavad </a:t>
            </a:r>
            <a:r>
              <a:rPr lang="et-EE" sz="32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tulemused</a:t>
            </a:r>
            <a:r>
              <a:rPr lang="et-EE" sz="2400" dirty="0"/>
              <a:t/>
            </a:r>
            <a:br>
              <a:rPr lang="et-EE" sz="2400" dirty="0"/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endParaRPr lang="et-EE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istkülik 3"/>
          <p:cNvSpPr/>
          <p:nvPr/>
        </p:nvSpPr>
        <p:spPr>
          <a:xfrm>
            <a:off x="683568" y="1484784"/>
            <a:ext cx="61206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400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ööle rakendunud inimeste  arv </a:t>
            </a: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16 </a:t>
            </a:r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/ 57,1% </a:t>
            </a:r>
            <a:endParaRPr lang="et-EE" sz="2400" dirty="0">
              <a:solidFill>
                <a:srgbClr val="675E47"/>
              </a:solidFill>
              <a:latin typeface="Arial" pitchFamily="34" charset="0"/>
              <a:cs typeface="Arial" pitchFamily="34" charset="0"/>
            </a:endParaRPr>
          </a:p>
          <a:p>
            <a:r>
              <a:rPr lang="et-EE" sz="2400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eist:</a:t>
            </a:r>
            <a:r>
              <a:rPr lang="et-EE" sz="2400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2400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2400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mehi</a:t>
            </a:r>
            <a:r>
              <a:rPr lang="et-EE" sz="2400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 / 50%</a:t>
            </a:r>
          </a:p>
          <a:p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   naisi</a:t>
            </a:r>
            <a:r>
              <a:rPr lang="et-EE" sz="2400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 /  </a:t>
            </a:r>
            <a:r>
              <a:rPr lang="et-EE" sz="2400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60</a:t>
            </a:r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%</a:t>
            </a:r>
          </a:p>
          <a:p>
            <a:endParaRPr lang="et-EE" sz="2400" dirty="0">
              <a:solidFill>
                <a:srgbClr val="675E47"/>
              </a:solidFill>
              <a:latin typeface="Arial" pitchFamily="34" charset="0"/>
              <a:cs typeface="Arial" pitchFamily="34" charset="0"/>
            </a:endParaRPr>
          </a:p>
          <a:p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Projekti hetkeseis:</a:t>
            </a:r>
          </a:p>
          <a:p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23</a:t>
            </a:r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 alustanust on rakendunud </a:t>
            </a:r>
            <a:r>
              <a:rPr lang="et-EE" sz="2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 inimest.</a:t>
            </a:r>
          </a:p>
          <a:p>
            <a:endParaRPr lang="et-EE" sz="2400" dirty="0" smtClean="0">
              <a:solidFill>
                <a:srgbClr val="675E47"/>
              </a:solidFill>
              <a:latin typeface="Arial" pitchFamily="34" charset="0"/>
              <a:cs typeface="Arial" pitchFamily="34" charset="0"/>
            </a:endParaRPr>
          </a:p>
          <a:p>
            <a:r>
              <a:rPr lang="et-EE" sz="240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Praktilised </a:t>
            </a:r>
            <a:r>
              <a:rPr lang="et-EE" sz="2400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näited.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42991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32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32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32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32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32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32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32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32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32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32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32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32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32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32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32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32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32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32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sz="32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32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t-EE" sz="4400" b="1" dirty="0" smtClean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Tänan </a:t>
            </a:r>
            <a:r>
              <a:rPr lang="et-EE" sz="4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kuulamast!</a:t>
            </a:r>
            <a:br>
              <a:rPr lang="et-EE" sz="4400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sz="4400" dirty="0"/>
              <a:t/>
            </a:r>
            <a:br>
              <a:rPr lang="et-EE" sz="4400" dirty="0"/>
            </a:br>
            <a:endParaRPr lang="et-EE" sz="4400" dirty="0"/>
          </a:p>
        </p:txBody>
      </p:sp>
      <p:sp>
        <p:nvSpPr>
          <p:cNvPr id="5" name="Ristkülik 4"/>
          <p:cNvSpPr/>
          <p:nvPr/>
        </p:nvSpPr>
        <p:spPr>
          <a:xfrm>
            <a:off x="467544" y="1997839"/>
            <a:ext cx="63904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b="1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et-EE" dirty="0" smtClean="0">
              <a:solidFill>
                <a:srgbClr val="675E47"/>
              </a:solidFill>
              <a:latin typeface="Arial" pitchFamily="34" charset="0"/>
              <a:cs typeface="Arial" pitchFamily="34" charset="0"/>
            </a:endParaRPr>
          </a:p>
          <a:p>
            <a:r>
              <a:rPr lang="et-EE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r>
              <a:rPr lang="et-EE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t-EE" dirty="0">
                <a:solidFill>
                  <a:srgbClr val="675E47"/>
                </a:solidFill>
                <a:latin typeface="Arial" pitchFamily="34" charset="0"/>
                <a:cs typeface="Arial" pitchFamily="34" charset="0"/>
              </a:rPr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815640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934</TotalTime>
  <Words>269</Words>
  <Application>Microsoft Office PowerPoint</Application>
  <PresentationFormat>Ekraaniseanss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8</vt:i4>
      </vt:variant>
    </vt:vector>
  </HeadingPairs>
  <TitlesOfParts>
    <vt:vector size="9" baseType="lpstr">
      <vt:lpstr>Adjacency</vt:lpstr>
      <vt:lpstr>        Tugiisikuteenuse rakendamine Rapla vallas  26.11.2013  Inna  Tamm  Rapla valla sotsiaalnõunik </vt:lpstr>
      <vt:lpstr>PowerPointi esitlus</vt:lpstr>
      <vt:lpstr>     Projekti eesmärgid </vt:lpstr>
      <vt:lpstr>Rapla valla ressursid enne projekti</vt:lpstr>
      <vt:lpstr>PowerPointi esitlus</vt:lpstr>
      <vt:lpstr>Projekti  sihtgrupp: </vt:lpstr>
      <vt:lpstr>         Kavandatavad tulemused                    </vt:lpstr>
      <vt:lpstr>                      Tänan kuulamast!  </vt:lpstr>
    </vt:vector>
  </TitlesOfParts>
  <Company>Nordecon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Juhan Ressar</dc:creator>
  <cp:lastModifiedBy>Ülle Rüüson</cp:lastModifiedBy>
  <cp:revision>121</cp:revision>
  <dcterms:created xsi:type="dcterms:W3CDTF">2012-11-11T18:20:30Z</dcterms:created>
  <dcterms:modified xsi:type="dcterms:W3CDTF">2013-11-22T08:45:46Z</dcterms:modified>
</cp:coreProperties>
</file>