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6" r:id="rId8"/>
    <p:sldId id="271" r:id="rId9"/>
    <p:sldId id="261" r:id="rId10"/>
    <p:sldId id="262" r:id="rId11"/>
    <p:sldId id="263" r:id="rId12"/>
    <p:sldId id="264" r:id="rId13"/>
    <p:sldId id="275" r:id="rId14"/>
    <p:sldId id="272" r:id="rId15"/>
    <p:sldId id="273" r:id="rId16"/>
    <p:sldId id="268" r:id="rId17"/>
    <p:sldId id="269" r:id="rId18"/>
    <p:sldId id="270" r:id="rId19"/>
    <p:sldId id="267" r:id="rId2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1231-778B-4BCB-B4AC-05AFC0A8CBDB}" type="datetimeFigureOut">
              <a:rPr lang="et-EE" smtClean="0"/>
              <a:t>16.08.2017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5A5B-5488-4766-8CC8-9712C02259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24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1231-778B-4BCB-B4AC-05AFC0A8CBDB}" type="datetimeFigureOut">
              <a:rPr lang="et-EE" smtClean="0"/>
              <a:t>16.08.2017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5A5B-5488-4766-8CC8-9712C02259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106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1231-778B-4BCB-B4AC-05AFC0A8CBDB}" type="datetimeFigureOut">
              <a:rPr lang="et-EE" smtClean="0"/>
              <a:t>16.08.2017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5A5B-5488-4766-8CC8-9712C02259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898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1231-778B-4BCB-B4AC-05AFC0A8CBDB}" type="datetimeFigureOut">
              <a:rPr lang="et-EE" smtClean="0"/>
              <a:t>16.08.2017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5A5B-5488-4766-8CC8-9712C02259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90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1231-778B-4BCB-B4AC-05AFC0A8CBDB}" type="datetimeFigureOut">
              <a:rPr lang="et-EE" smtClean="0"/>
              <a:t>16.08.2017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5A5B-5488-4766-8CC8-9712C02259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3664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1231-778B-4BCB-B4AC-05AFC0A8CBDB}" type="datetimeFigureOut">
              <a:rPr lang="et-EE" smtClean="0"/>
              <a:t>16.08.2017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5A5B-5488-4766-8CC8-9712C02259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97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1231-778B-4BCB-B4AC-05AFC0A8CBDB}" type="datetimeFigureOut">
              <a:rPr lang="et-EE" smtClean="0"/>
              <a:t>16.08.2017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5A5B-5488-4766-8CC8-9712C02259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7101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1231-778B-4BCB-B4AC-05AFC0A8CBDB}" type="datetimeFigureOut">
              <a:rPr lang="et-EE" smtClean="0"/>
              <a:t>16.08.2017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5A5B-5488-4766-8CC8-9712C02259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985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1231-778B-4BCB-B4AC-05AFC0A8CBDB}" type="datetimeFigureOut">
              <a:rPr lang="et-EE" smtClean="0"/>
              <a:t>16.08.2017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5A5B-5488-4766-8CC8-9712C02259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714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1231-778B-4BCB-B4AC-05AFC0A8CBDB}" type="datetimeFigureOut">
              <a:rPr lang="et-EE" smtClean="0"/>
              <a:t>16.08.2017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5A5B-5488-4766-8CC8-9712C02259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94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1231-778B-4BCB-B4AC-05AFC0A8CBDB}" type="datetimeFigureOut">
              <a:rPr lang="et-EE" smtClean="0"/>
              <a:t>16.08.2017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5A5B-5488-4766-8CC8-9712C02259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132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11231-778B-4BCB-B4AC-05AFC0A8CBDB}" type="datetimeFigureOut">
              <a:rPr lang="et-EE" smtClean="0"/>
              <a:t>16.08.2017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5A5B-5488-4766-8CC8-9712C02259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525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xcloud.com/TreRaadio/26032017-noortefoorum-v%C3%A4simus/" TargetMode="External"/><Relationship Id="rId2" Type="http://schemas.openxmlformats.org/officeDocument/2006/relationships/hyperlink" Target="http://www.raplatervis.ee/wp-content/uploads/M%C3%A4rts-2017-v%C3%A4simus-ja-vaimne-tervi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G5bqC0new" TargetMode="External"/><Relationship Id="rId2" Type="http://schemas.openxmlformats.org/officeDocument/2006/relationships/hyperlink" Target="https://www.youtube.com/watch?v=KfQJZYvKiK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laasner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facebook.com/armastanmagad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323527" y="1268760"/>
            <a:ext cx="4116493" cy="2088232"/>
          </a:xfrm>
        </p:spPr>
        <p:txBody>
          <a:bodyPr>
            <a:normAutofit fontScale="90000"/>
          </a:bodyPr>
          <a:lstStyle/>
          <a:p>
            <a:r>
              <a:rPr lang="et-EE" sz="2700" b="1" dirty="0" smtClean="0"/>
              <a:t>Raplamaa tervisekampaania</a:t>
            </a: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>VÄSIMUSE VASTU</a:t>
            </a:r>
            <a:endParaRPr lang="et-EE" b="1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3096344" cy="1752600"/>
          </a:xfrm>
        </p:spPr>
        <p:txBody>
          <a:bodyPr>
            <a:normAutofit/>
          </a:bodyPr>
          <a:lstStyle/>
          <a:p>
            <a:r>
              <a:rPr lang="et-EE" dirty="0" smtClean="0"/>
              <a:t>Ülle Laasner</a:t>
            </a:r>
          </a:p>
          <a:p>
            <a:r>
              <a:rPr lang="et-EE" dirty="0" smtClean="0"/>
              <a:t>Rapla Maavalitsus</a:t>
            </a:r>
            <a:endParaRPr lang="et-EE" dirty="0"/>
          </a:p>
        </p:txBody>
      </p:sp>
      <p:pic>
        <p:nvPicPr>
          <p:cNvPr id="1026" name="Picture 2" descr="W:\U\Tervis\2017\Väsimuse kampaania\plakat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21" y="188640"/>
            <a:ext cx="4584437" cy="64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U\Logod\terve_turval_Raplamaa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" y="188640"/>
            <a:ext cx="436848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MEEDIA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lvl="0"/>
            <a:r>
              <a:rPr lang="et-EE" dirty="0"/>
              <a:t>1. märtsil </a:t>
            </a:r>
            <a:r>
              <a:rPr lang="et-EE" dirty="0" smtClean="0"/>
              <a:t>ilmus </a:t>
            </a:r>
            <a:r>
              <a:rPr lang="et-EE" dirty="0"/>
              <a:t>kampaania </a:t>
            </a:r>
            <a:r>
              <a:rPr lang="et-EE" dirty="0">
                <a:hlinkClick r:id="rId2"/>
              </a:rPr>
              <a:t>erileht</a:t>
            </a:r>
            <a:r>
              <a:rPr lang="et-EE" dirty="0"/>
              <a:t> Raplamaa </a:t>
            </a:r>
            <a:r>
              <a:rPr lang="et-EE" dirty="0" smtClean="0"/>
              <a:t>Sõnumites</a:t>
            </a:r>
            <a:endParaRPr lang="et-EE" dirty="0"/>
          </a:p>
          <a:p>
            <a:pPr lvl="0"/>
            <a:r>
              <a:rPr lang="et-EE" dirty="0"/>
              <a:t>Märtsis </a:t>
            </a:r>
            <a:r>
              <a:rPr lang="et-EE" dirty="0" smtClean="0"/>
              <a:t>ilmusid </a:t>
            </a:r>
            <a:r>
              <a:rPr lang="et-EE" dirty="0"/>
              <a:t>vallalehtedes artiklid </a:t>
            </a:r>
            <a:r>
              <a:rPr lang="et-EE" dirty="0" smtClean="0"/>
              <a:t>vanematele</a:t>
            </a:r>
            <a:endParaRPr lang="et-EE" dirty="0"/>
          </a:p>
          <a:p>
            <a:pPr lvl="0"/>
            <a:r>
              <a:rPr lang="et-EE" dirty="0"/>
              <a:t>26. märtsil </a:t>
            </a:r>
            <a:r>
              <a:rPr lang="et-EE" dirty="0" smtClean="0"/>
              <a:t>oli </a:t>
            </a:r>
            <a:r>
              <a:rPr lang="et-EE" dirty="0"/>
              <a:t>eetris TRE Raadios </a:t>
            </a:r>
            <a:r>
              <a:rPr lang="et-EE" dirty="0" smtClean="0"/>
              <a:t>Noortefoorumis </a:t>
            </a:r>
            <a:r>
              <a:rPr lang="et-EE" dirty="0" smtClean="0">
                <a:hlinkClick r:id="rId3"/>
              </a:rPr>
              <a:t>saade</a:t>
            </a:r>
            <a:r>
              <a:rPr lang="et-EE" dirty="0" smtClean="0"/>
              <a:t> </a:t>
            </a:r>
            <a:r>
              <a:rPr lang="et-EE" dirty="0"/>
              <a:t>väsimusest, stuudios Merike </a:t>
            </a:r>
            <a:r>
              <a:rPr lang="et-EE" dirty="0" err="1" smtClean="0"/>
              <a:t>Sisask</a:t>
            </a:r>
            <a:endParaRPr lang="et-EE" dirty="0"/>
          </a:p>
          <a:p>
            <a:pPr lvl="0"/>
            <a:endParaRPr lang="et-EE" dirty="0" smtClean="0"/>
          </a:p>
          <a:p>
            <a:endParaRPr lang="et-EE" dirty="0"/>
          </a:p>
        </p:txBody>
      </p:sp>
      <p:pic>
        <p:nvPicPr>
          <p:cNvPr id="6146" name="Picture 2" descr="W:\U\Logod\treraadio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5184"/>
            <a:ext cx="4059237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99230"/>
            <a:ext cx="2671220" cy="8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1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KÕLL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smtClean="0"/>
              <a:t>Märtsikuus TRE Raadios </a:t>
            </a:r>
            <a:r>
              <a:rPr lang="et-EE" dirty="0" err="1" smtClean="0"/>
              <a:t>kampaaniakõll</a:t>
            </a:r>
            <a:r>
              <a:rPr lang="et-EE" dirty="0" smtClean="0"/>
              <a:t>. Võimalusel lasta </a:t>
            </a:r>
            <a:r>
              <a:rPr lang="et-EE" dirty="0" err="1" smtClean="0"/>
              <a:t>kõlli</a:t>
            </a:r>
            <a:r>
              <a:rPr lang="et-EE" dirty="0" smtClean="0"/>
              <a:t> ka </a:t>
            </a:r>
            <a:r>
              <a:rPr lang="et-EE" dirty="0" smtClean="0"/>
              <a:t>kooliraadios.</a:t>
            </a:r>
          </a:p>
          <a:p>
            <a:pPr lvl="0"/>
            <a:r>
              <a:rPr lang="et-EE" dirty="0" smtClean="0"/>
              <a:t>Kõll avaneb siin ettekandes tavavaates mitte slaidiseansis.</a:t>
            </a:r>
            <a:endParaRPr lang="et-EE" dirty="0" smtClean="0"/>
          </a:p>
          <a:p>
            <a:endParaRPr lang="et-EE" dirty="0"/>
          </a:p>
        </p:txBody>
      </p:sp>
      <p:pic>
        <p:nvPicPr>
          <p:cNvPr id="5122" name="Picture 2" descr="W:\U\Tervis\2017\Väsimuse kampaania\Ära jama, mine maga!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73" y="3282815"/>
            <a:ext cx="321297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236195"/>
              </p:ext>
            </p:extLst>
          </p:nvPr>
        </p:nvGraphicFramePr>
        <p:xfrm>
          <a:off x="5796136" y="476672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Packager Shell Object" showAsIcon="1" r:id="rId4" imgW="2729160" imgH="685800" progId="Package">
                  <p:embed/>
                </p:oleObj>
              </mc:Choice>
              <mc:Fallback>
                <p:oleObj name="Packager Shell Object" showAsIcon="1" r:id="rId4" imgW="27291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6136" y="476672"/>
                        <a:ext cx="27289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2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Üheminutiloengud – levita!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smtClean="0"/>
              <a:t>Kristjan Porti  </a:t>
            </a:r>
            <a:r>
              <a:rPr lang="et-EE" dirty="0" smtClean="0">
                <a:hlinkClick r:id="rId2"/>
              </a:rPr>
              <a:t>üheminutiloeng</a:t>
            </a:r>
            <a:r>
              <a:rPr lang="et-EE" dirty="0" smtClean="0"/>
              <a:t>.</a:t>
            </a:r>
          </a:p>
          <a:p>
            <a:pPr lvl="0"/>
            <a:r>
              <a:rPr lang="et-EE" dirty="0" smtClean="0"/>
              <a:t>Merike </a:t>
            </a:r>
            <a:r>
              <a:rPr lang="et-EE" dirty="0" err="1" smtClean="0"/>
              <a:t>Sisaski</a:t>
            </a:r>
            <a:r>
              <a:rPr lang="et-EE" dirty="0" smtClean="0"/>
              <a:t> </a:t>
            </a:r>
            <a:r>
              <a:rPr lang="et-EE" dirty="0" smtClean="0">
                <a:hlinkClick r:id="rId3"/>
              </a:rPr>
              <a:t>üheminutiloeng</a:t>
            </a:r>
            <a:r>
              <a:rPr lang="et-EE" dirty="0" smtClean="0"/>
              <a:t>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06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t-EE" b="1" dirty="0" smtClean="0"/>
              <a:t>Toimunud </a:t>
            </a:r>
            <a:r>
              <a:rPr lang="et-EE" b="1" dirty="0"/>
              <a:t>tegevused koolis:</a:t>
            </a:r>
            <a:br>
              <a:rPr lang="et-EE" b="1" dirty="0"/>
            </a:br>
            <a:r>
              <a:rPr lang="et-EE" b="1" dirty="0"/>
              <a:t/>
            </a:r>
            <a:br>
              <a:rPr lang="et-EE" b="1" dirty="0"/>
            </a:b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t-EE" dirty="0" smtClean="0"/>
              <a:t>Kõige </a:t>
            </a:r>
            <a:r>
              <a:rPr lang="et-EE" dirty="0"/>
              <a:t>rohkem näidati 1-minutiloenguid  ja klassijuhatajatundides ning inimeseõpetuse tundides  räägiti unerežiimist ja ekraaniajast (</a:t>
            </a:r>
            <a:r>
              <a:rPr lang="et-EE" dirty="0" smtClean="0"/>
              <a:t>90% vastanutest)</a:t>
            </a:r>
            <a:endParaRPr lang="et-EE" dirty="0"/>
          </a:p>
          <a:p>
            <a:pPr lvl="0"/>
            <a:r>
              <a:rPr lang="et-EE" dirty="0"/>
              <a:t>jagati nii lapsevanematele kui õpilastele soovitusi (</a:t>
            </a:r>
            <a:r>
              <a:rPr lang="et-EE" dirty="0" err="1"/>
              <a:t>tšekklistid)-</a:t>
            </a:r>
            <a:r>
              <a:rPr lang="et-EE" dirty="0"/>
              <a:t> </a:t>
            </a:r>
            <a:r>
              <a:rPr lang="et-EE" dirty="0" smtClean="0"/>
              <a:t>60% </a:t>
            </a:r>
            <a:endParaRPr lang="et-EE" dirty="0"/>
          </a:p>
          <a:p>
            <a:pPr lvl="0"/>
            <a:r>
              <a:rPr lang="et-EE" dirty="0"/>
              <a:t>kahel juhul toimusid arutelud ÕE ja õpetajate vahel</a:t>
            </a:r>
          </a:p>
          <a:p>
            <a:pPr lvl="0"/>
            <a:r>
              <a:rPr lang="et-EE" dirty="0"/>
              <a:t>ühes koolis toimus lapsevanemate koosolek </a:t>
            </a:r>
          </a:p>
          <a:p>
            <a:pPr lvl="0"/>
            <a:r>
              <a:rPr lang="et-EE" dirty="0"/>
              <a:t>ühel juhul koostati vanematele ise soovitusi laste poolt.  </a:t>
            </a:r>
          </a:p>
          <a:p>
            <a:pPr lvl="0"/>
            <a:r>
              <a:rPr lang="et-EE" dirty="0"/>
              <a:t>Ka kooliarst-õde vestles lastega, tehti plakateid, uuriti </a:t>
            </a:r>
            <a:r>
              <a:rPr lang="et-EE" dirty="0" err="1"/>
              <a:t>uneäppe</a:t>
            </a:r>
            <a:r>
              <a:rPr lang="et-EE" dirty="0"/>
              <a:t>,  kirjutati esseesid (ka inglise keeles), toimus viktoriine. Lapsevanemaid informeeriti ka läbi E-kooli (materjalid, lingid materjalidele).</a:t>
            </a:r>
          </a:p>
          <a:p>
            <a:pPr lvl="0"/>
            <a:endParaRPr lang="et-E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6746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7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714202"/>
          </a:xfrm>
        </p:spPr>
        <p:txBody>
          <a:bodyPr>
            <a:noAutofit/>
          </a:bodyPr>
          <a:lstStyle/>
          <a:p>
            <a:r>
              <a:rPr lang="et-EE" sz="3200" b="1" dirty="0"/>
              <a:t>Mida saavad magamise probleemide lahenduste </a:t>
            </a:r>
            <a:r>
              <a:rPr lang="et-EE" sz="3200" b="1" dirty="0" smtClean="0"/>
              <a:t>leidmiseks </a:t>
            </a:r>
            <a:r>
              <a:rPr lang="et-EE" sz="3200" b="1" dirty="0"/>
              <a:t>ja saavutamiseks ära teha vanemad?</a:t>
            </a:r>
            <a:r>
              <a:rPr lang="et-EE" sz="3600" dirty="0"/>
              <a:t/>
            </a:r>
            <a:br>
              <a:rPr lang="et-EE" sz="3600" dirty="0"/>
            </a:br>
            <a:endParaRPr lang="et-EE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5229200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Aidata </a:t>
            </a:r>
            <a:r>
              <a:rPr lang="et-EE" dirty="0"/>
              <a:t>hoida maast ja madalast kindlat päevarežiimi – </a:t>
            </a:r>
            <a:r>
              <a:rPr lang="et-EE" dirty="0" smtClean="0"/>
              <a:t>uneaeg õigel </a:t>
            </a:r>
            <a:r>
              <a:rPr lang="et-EE" dirty="0"/>
              <a:t>ajal</a:t>
            </a:r>
            <a:r>
              <a:rPr lang="et-EE" dirty="0" smtClean="0"/>
              <a:t>.</a:t>
            </a:r>
          </a:p>
          <a:p>
            <a:r>
              <a:rPr lang="et-EE" dirty="0" smtClean="0"/>
              <a:t>Jälgida</a:t>
            </a:r>
            <a:r>
              <a:rPr lang="et-EE" dirty="0"/>
              <a:t>, et laps ei oleks liiga palju ekraanide taga</a:t>
            </a:r>
            <a:r>
              <a:rPr lang="et-EE" dirty="0" smtClean="0"/>
              <a:t>.</a:t>
            </a:r>
          </a:p>
          <a:p>
            <a:r>
              <a:rPr lang="et-EE" dirty="0" smtClean="0"/>
              <a:t>Vältida </a:t>
            </a:r>
            <a:r>
              <a:rPr lang="et-EE" dirty="0"/>
              <a:t>kõikvõimalikke nutiseadmete ostmist, lapse </a:t>
            </a:r>
            <a:r>
              <a:rPr lang="et-EE" dirty="0" smtClean="0"/>
              <a:t>magamistoas ei </a:t>
            </a:r>
            <a:r>
              <a:rPr lang="et-EE" dirty="0"/>
              <a:t>tohiks olla </a:t>
            </a:r>
            <a:r>
              <a:rPr lang="et-EE" dirty="0" smtClean="0"/>
              <a:t>televiisorit!</a:t>
            </a:r>
          </a:p>
          <a:p>
            <a:r>
              <a:rPr lang="et-EE" dirty="0" smtClean="0"/>
              <a:t>Leida </a:t>
            </a:r>
            <a:r>
              <a:rPr lang="et-EE" dirty="0"/>
              <a:t>ühistegevusi ekraaniaja asemel – lauamängud, </a:t>
            </a:r>
            <a:r>
              <a:rPr lang="et-EE" dirty="0" smtClean="0"/>
              <a:t>ühine sportimine jne.</a:t>
            </a:r>
          </a:p>
          <a:p>
            <a:r>
              <a:rPr lang="et-EE" dirty="0" smtClean="0"/>
              <a:t>Tunda </a:t>
            </a:r>
            <a:r>
              <a:rPr lang="et-EE" dirty="0"/>
              <a:t>huvi lapse tegemiste </a:t>
            </a:r>
            <a:r>
              <a:rPr lang="et-EE" dirty="0" smtClean="0"/>
              <a:t>vastu.</a:t>
            </a:r>
          </a:p>
          <a:p>
            <a:r>
              <a:rPr lang="et-EE" dirty="0" smtClean="0"/>
              <a:t>Jälgida</a:t>
            </a:r>
            <a:r>
              <a:rPr lang="et-EE" dirty="0"/>
              <a:t>, et magama minek ja hommikune ärkamine olgu </a:t>
            </a:r>
            <a:r>
              <a:rPr lang="et-EE" dirty="0" smtClean="0"/>
              <a:t>tore ja </a:t>
            </a:r>
            <a:r>
              <a:rPr lang="et-EE" dirty="0"/>
              <a:t>stressivaba. Ei tohi minna magama vihasena, riius </a:t>
            </a:r>
            <a:r>
              <a:rPr lang="et-EE" dirty="0" smtClean="0"/>
              <a:t>olles.</a:t>
            </a:r>
          </a:p>
          <a:p>
            <a:r>
              <a:rPr lang="et-EE" dirty="0" smtClean="0"/>
              <a:t>Hommikusöögi </a:t>
            </a:r>
            <a:r>
              <a:rPr lang="et-EE" dirty="0"/>
              <a:t>söömine äratab lapse üles.</a:t>
            </a:r>
          </a:p>
          <a:p>
            <a:endParaRPr lang="et-E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56992"/>
            <a:ext cx="1584176" cy="158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3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714202"/>
          </a:xfrm>
        </p:spPr>
        <p:txBody>
          <a:bodyPr>
            <a:normAutofit fontScale="90000"/>
          </a:bodyPr>
          <a:lstStyle/>
          <a:p>
            <a:r>
              <a:rPr lang="et-EE" sz="3600" b="1" dirty="0"/>
              <a:t>Mida saavad magamise probleemide lahenduste leidmiseks ja saavutamiseks ära teha noored?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et-EE" dirty="0" smtClean="0"/>
              <a:t>Tuleb </a:t>
            </a:r>
            <a:r>
              <a:rPr lang="et-EE" dirty="0"/>
              <a:t>magada oma uneaeg täis – 8-9 </a:t>
            </a:r>
            <a:r>
              <a:rPr lang="et-EE" dirty="0" smtClean="0"/>
              <a:t>tundi</a:t>
            </a:r>
          </a:p>
          <a:p>
            <a:r>
              <a:rPr lang="et-EE" dirty="0" smtClean="0"/>
              <a:t>Kindel </a:t>
            </a:r>
            <a:r>
              <a:rPr lang="et-EE" dirty="0"/>
              <a:t>režiim, </a:t>
            </a:r>
            <a:r>
              <a:rPr lang="et-EE" dirty="0" smtClean="0"/>
              <a:t>ajaplaneerimine</a:t>
            </a:r>
          </a:p>
          <a:p>
            <a:r>
              <a:rPr lang="et-EE" dirty="0" smtClean="0"/>
              <a:t>Kui </a:t>
            </a:r>
            <a:r>
              <a:rPr lang="et-EE" dirty="0"/>
              <a:t>tunnis aru ei saa, tuleb minna </a:t>
            </a:r>
            <a:r>
              <a:rPr lang="et-EE" dirty="0" smtClean="0"/>
              <a:t>konsultatsiooni</a:t>
            </a:r>
          </a:p>
          <a:p>
            <a:r>
              <a:rPr lang="et-EE" dirty="0" smtClean="0"/>
              <a:t>Magada </a:t>
            </a:r>
            <a:r>
              <a:rPr lang="et-EE" dirty="0"/>
              <a:t>päeval, kui ööunest ei </a:t>
            </a:r>
            <a:r>
              <a:rPr lang="et-EE" dirty="0" smtClean="0"/>
              <a:t>piisa</a:t>
            </a:r>
          </a:p>
          <a:p>
            <a:r>
              <a:rPr lang="et-EE" dirty="0" smtClean="0"/>
              <a:t>Rääkida </a:t>
            </a:r>
            <a:r>
              <a:rPr lang="et-EE" dirty="0"/>
              <a:t>õpetajatega, et nad jätaksid vähem </a:t>
            </a:r>
            <a:r>
              <a:rPr lang="et-EE" dirty="0" smtClean="0"/>
              <a:t>õppida</a:t>
            </a:r>
          </a:p>
          <a:p>
            <a:r>
              <a:rPr lang="et-EE" dirty="0" smtClean="0"/>
              <a:t>Õppida </a:t>
            </a:r>
            <a:r>
              <a:rPr lang="et-EE" dirty="0"/>
              <a:t>koolis ära (huvitegevuste vahepeal,</a:t>
            </a:r>
            <a:br>
              <a:rPr lang="et-EE" dirty="0"/>
            </a:br>
            <a:r>
              <a:rPr lang="et-EE" dirty="0"/>
              <a:t>pärast kooli, kui koju </a:t>
            </a:r>
            <a:r>
              <a:rPr lang="et-EE" dirty="0" smtClean="0"/>
              <a:t>jõuad)</a:t>
            </a:r>
          </a:p>
          <a:p>
            <a:r>
              <a:rPr lang="et-EE" dirty="0" smtClean="0"/>
              <a:t>Jätta </a:t>
            </a:r>
            <a:r>
              <a:rPr lang="et-EE" dirty="0"/>
              <a:t>hobid ära, kui need </a:t>
            </a:r>
            <a:r>
              <a:rPr lang="et-EE" dirty="0" smtClean="0"/>
              <a:t>segavad</a:t>
            </a:r>
          </a:p>
          <a:p>
            <a:r>
              <a:rPr lang="et-EE" dirty="0" smtClean="0"/>
              <a:t>Veeta </a:t>
            </a:r>
            <a:r>
              <a:rPr lang="et-EE" dirty="0"/>
              <a:t>vähem aega </a:t>
            </a:r>
            <a:r>
              <a:rPr lang="et-EE" dirty="0" smtClean="0"/>
              <a:t>sotsiaalmeedias</a:t>
            </a:r>
          </a:p>
          <a:p>
            <a:r>
              <a:rPr lang="et-EE" dirty="0" smtClean="0"/>
              <a:t>Prioriteedid </a:t>
            </a:r>
            <a:r>
              <a:rPr lang="et-EE" dirty="0"/>
              <a:t>paika </a:t>
            </a:r>
            <a:r>
              <a:rPr lang="et-EE" dirty="0" smtClean="0"/>
              <a:t>panna</a:t>
            </a:r>
          </a:p>
          <a:p>
            <a:r>
              <a:rPr lang="et-EE" dirty="0" smtClean="0"/>
              <a:t>Teha </a:t>
            </a:r>
            <a:r>
              <a:rPr lang="et-EE" dirty="0"/>
              <a:t>asju nädalavahetustel, siis on nädala sees rohkem </a:t>
            </a:r>
            <a:r>
              <a:rPr lang="et-EE" dirty="0" smtClean="0"/>
              <a:t>aega</a:t>
            </a:r>
          </a:p>
          <a:p>
            <a:r>
              <a:rPr lang="et-EE" dirty="0" smtClean="0"/>
              <a:t>Telefon </a:t>
            </a:r>
            <a:r>
              <a:rPr lang="et-EE" dirty="0"/>
              <a:t>panna uneajaks ära, vähem kasutada </a:t>
            </a:r>
            <a:r>
              <a:rPr lang="et-EE" dirty="0" smtClean="0"/>
              <a:t>nutiseadmeid</a:t>
            </a:r>
          </a:p>
          <a:p>
            <a:r>
              <a:rPr lang="et-EE" dirty="0" smtClean="0"/>
              <a:t>Pidada </a:t>
            </a:r>
            <a:r>
              <a:rPr lang="et-EE" dirty="0"/>
              <a:t>nõu vanematega, kuidas väärtuslikumalt oma aega</a:t>
            </a:r>
            <a:br>
              <a:rPr lang="et-EE" dirty="0"/>
            </a:br>
            <a:r>
              <a:rPr lang="et-EE" dirty="0" smtClean="0"/>
              <a:t>sisustada</a:t>
            </a:r>
          </a:p>
          <a:p>
            <a:r>
              <a:rPr lang="et-EE" dirty="0" smtClean="0"/>
              <a:t>Kuulata </a:t>
            </a:r>
            <a:r>
              <a:rPr lang="et-EE" dirty="0"/>
              <a:t>kogenumaid täiskasvanuid ning märgata, mis tegelikult</a:t>
            </a:r>
            <a:br>
              <a:rPr lang="et-EE" dirty="0"/>
            </a:br>
            <a:r>
              <a:rPr lang="et-EE" dirty="0"/>
              <a:t>toimub, kui keha on </a:t>
            </a:r>
            <a:r>
              <a:rPr lang="et-EE" dirty="0" smtClean="0"/>
              <a:t>väsinud</a:t>
            </a:r>
            <a:endParaRPr lang="et-EE" dirty="0"/>
          </a:p>
          <a:p>
            <a:endParaRPr lang="et-E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48880"/>
            <a:ext cx="2160240" cy="216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5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/>
              <a:t>Tagasiside (</a:t>
            </a:r>
            <a:r>
              <a:rPr lang="et-EE" b="1" dirty="0" err="1" smtClean="0"/>
              <a:t>connect.ee</a:t>
            </a:r>
            <a:r>
              <a:rPr lang="et-EE" b="1" dirty="0" smtClean="0"/>
              <a:t> keskkonnas)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dirty="0" smtClean="0"/>
              <a:t>Vastasid 10 kooli</a:t>
            </a:r>
          </a:p>
          <a:p>
            <a:pPr marL="0" lvl="0" indent="0">
              <a:buNone/>
            </a:pPr>
            <a:r>
              <a:rPr lang="et-EE" dirty="0" smtClean="0"/>
              <a:t>Tulemused: </a:t>
            </a:r>
          </a:p>
          <a:p>
            <a:pPr lvl="0"/>
            <a:r>
              <a:rPr lang="et-EE" dirty="0" smtClean="0"/>
              <a:t>Kõikides </a:t>
            </a:r>
            <a:r>
              <a:rPr lang="et-EE" dirty="0"/>
              <a:t>koolides olid üleval kampaaniaplakatid, jagati kleepse.</a:t>
            </a:r>
          </a:p>
          <a:p>
            <a:pPr lvl="0"/>
            <a:r>
              <a:rPr lang="et-EE" dirty="0" smtClean="0"/>
              <a:t>Kampaaniat </a:t>
            </a:r>
            <a:r>
              <a:rPr lang="et-EE" dirty="0"/>
              <a:t>vedasid eest: inimeseõpetuse õpetajad, huvijuhid, klassijuhatajad, ÕE liikmed, mõnes koolis ka direktor isiklikult, tervisenõukogu ja kooliõde</a:t>
            </a:r>
            <a:r>
              <a:rPr lang="et-EE" dirty="0" smtClean="0"/>
              <a:t>.</a:t>
            </a:r>
          </a:p>
          <a:p>
            <a:r>
              <a:rPr lang="et-EE" u="sng" dirty="0"/>
              <a:t>Õpilased ise tegid kampaania ajal:</a:t>
            </a:r>
            <a:r>
              <a:rPr lang="et-EE" dirty="0"/>
              <a:t> jagasid kleepse, tutvustasid koos õpetajaga kampaaniat koolis, jagasid infot ÕE-s. Mõnel juhul märgiti, et õpilaste osalus jäi kesiseks.</a:t>
            </a:r>
          </a:p>
          <a:p>
            <a:pPr lvl="0"/>
            <a:endParaRPr lang="et-E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1296471" cy="1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Tagasiside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dirty="0"/>
              <a:t>Kõik koolid vastasid, et kõik õpetajad olid kampaaniast teavitatud. 80% vastanutest arvasid, et osadele lastele jõudis asi kohale, osadele mitte, 20% (2 kooli) arvasid, et kõikidele õpilastele jõudis sõnum kohale. Kõik vastanud arvasid ka, et mingil määral jõudis info ka lapsevanemateni.</a:t>
            </a:r>
          </a:p>
          <a:p>
            <a:r>
              <a:rPr lang="et-EE" b="1" u="sng" dirty="0"/>
              <a:t>Kõik koolid pidasid antud teemat väga oluliseks 100% !</a:t>
            </a:r>
            <a:br>
              <a:rPr lang="et-EE" b="1" u="sng" dirty="0"/>
            </a:br>
            <a:endParaRPr lang="et-E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9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/>
              <a:t>Kampaaniat hinnati järgmiselt: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t-EE" dirty="0" smtClean="0"/>
              <a:t>Oma </a:t>
            </a:r>
            <a:r>
              <a:rPr lang="et-EE" dirty="0"/>
              <a:t>koolis toimunut hinnati 10-pallisüsteemis keskmiselt 6,45 </a:t>
            </a:r>
            <a:r>
              <a:rPr lang="et-EE" dirty="0" err="1"/>
              <a:t>–ga</a:t>
            </a:r>
            <a:r>
              <a:rPr lang="et-EE" dirty="0"/>
              <a:t>. </a:t>
            </a:r>
          </a:p>
          <a:p>
            <a:pPr lvl="0"/>
            <a:r>
              <a:rPr lang="et-EE" dirty="0"/>
              <a:t>Mõju lastele 10-pallisüsteemis hinnati samuti keskmiselt 6,45 </a:t>
            </a:r>
            <a:r>
              <a:rPr lang="et-EE" dirty="0" err="1"/>
              <a:t>–ga</a:t>
            </a:r>
            <a:r>
              <a:rPr lang="et-EE" dirty="0"/>
              <a:t>.</a:t>
            </a:r>
          </a:p>
          <a:p>
            <a:pPr lvl="0"/>
            <a:r>
              <a:rPr lang="et-EE" dirty="0"/>
              <a:t>Kampaaniat </a:t>
            </a:r>
            <a:r>
              <a:rPr lang="et-EE" dirty="0" smtClean="0"/>
              <a:t>hinnati 5-pallisüsteemis:</a:t>
            </a:r>
            <a:r>
              <a:rPr lang="et-EE" dirty="0"/>
              <a:t/>
            </a:r>
            <a:br>
              <a:rPr lang="et-EE" dirty="0"/>
            </a:br>
            <a:r>
              <a:rPr lang="et-EE" dirty="0"/>
              <a:t>Idee iseenesest – 4,8</a:t>
            </a:r>
            <a:br>
              <a:rPr lang="et-EE" dirty="0"/>
            </a:br>
            <a:r>
              <a:rPr lang="et-EE" dirty="0"/>
              <a:t>Kampaania aeg (märts) – 4,3 (normaalne)</a:t>
            </a:r>
            <a:br>
              <a:rPr lang="et-EE" dirty="0"/>
            </a:br>
            <a:r>
              <a:rPr lang="et-EE" dirty="0"/>
              <a:t>Kampaania plakatid ja kleepsud (kujundus) – 4,5</a:t>
            </a:r>
            <a:br>
              <a:rPr lang="et-EE" dirty="0"/>
            </a:br>
            <a:r>
              <a:rPr lang="et-EE" dirty="0"/>
              <a:t>Kampaania sõnumid – 4,7</a:t>
            </a:r>
            <a:br>
              <a:rPr lang="et-EE" dirty="0"/>
            </a:br>
            <a:r>
              <a:rPr lang="et-EE" dirty="0"/>
              <a:t>Erinevad kampaania tegevused (koolitused, raadio, artiklid jne) – 4,5</a:t>
            </a:r>
            <a:br>
              <a:rPr lang="et-EE" dirty="0"/>
            </a:br>
            <a:r>
              <a:rPr lang="et-EE" dirty="0"/>
              <a:t>FB kampaania (täiskasvanutel raske hinnata) -  4,25</a:t>
            </a:r>
            <a:br>
              <a:rPr lang="et-EE" dirty="0"/>
            </a:br>
            <a:r>
              <a:rPr lang="et-EE" dirty="0"/>
              <a:t>Õpilaste kaasamine – 3,72</a:t>
            </a:r>
            <a:br>
              <a:rPr lang="et-EE" dirty="0"/>
            </a:br>
            <a:endParaRPr lang="et-EE" dirty="0"/>
          </a:p>
          <a:p>
            <a:r>
              <a:rPr lang="et-EE" dirty="0"/>
              <a:t>Kampaania kohta arvati veel, et oleks tahtnud rohkem ette teada ja kampaaniaperiood oleks võinud olla pikem. Kampaania idee tuli aasta alguses, seetõttu ka suhteliselt järsku teostus. </a:t>
            </a:r>
          </a:p>
          <a:p>
            <a:endParaRPr lang="et-E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29" y="2348880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048672" cy="2434282"/>
          </a:xfrm>
        </p:spPr>
        <p:txBody>
          <a:bodyPr/>
          <a:lstStyle/>
          <a:p>
            <a:r>
              <a:rPr lang="et-EE" b="1" dirty="0" smtClean="0"/>
              <a:t>Parim praktika peitus eeskätt idees!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r>
              <a:rPr lang="et-EE" dirty="0" smtClean="0"/>
              <a:t>Ülle Laasner</a:t>
            </a:r>
          </a:p>
          <a:p>
            <a:r>
              <a:rPr lang="et-EE" dirty="0" smtClean="0">
                <a:hlinkClick r:id="rId2"/>
              </a:rPr>
              <a:t>laasner@gmail.com</a:t>
            </a:r>
            <a:r>
              <a:rPr lang="et-EE" dirty="0" smtClean="0"/>
              <a:t> </a:t>
            </a:r>
          </a:p>
          <a:p>
            <a:r>
              <a:rPr lang="et-EE" dirty="0" smtClean="0"/>
              <a:t>484 1124</a:t>
            </a:r>
          </a:p>
          <a:p>
            <a:r>
              <a:rPr lang="et-EE" dirty="0" smtClean="0"/>
              <a:t>528 4090</a:t>
            </a:r>
            <a:endParaRPr lang="et-EE" dirty="0"/>
          </a:p>
        </p:txBody>
      </p:sp>
      <p:pic>
        <p:nvPicPr>
          <p:cNvPr id="7170" name="Picture 2" descr="W:\U\Tervis\2017\Väsimuse kampaania\Magan palju - jõuan rohk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0547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t-EE" b="1" dirty="0" smtClean="0"/>
              <a:t>Idee sünd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2016.a. osaluskohvikus oli ENLi </a:t>
            </a:r>
            <a:br>
              <a:rPr lang="et-EE" dirty="0" smtClean="0"/>
            </a:br>
            <a:r>
              <a:rPr lang="et-EE" dirty="0" smtClean="0"/>
              <a:t>poolt valitud teemaks </a:t>
            </a:r>
            <a:br>
              <a:rPr lang="et-EE" dirty="0" smtClean="0"/>
            </a:br>
            <a:r>
              <a:rPr lang="et-EE" dirty="0" smtClean="0"/>
              <a:t>„Vastutus magamata öödel“</a:t>
            </a:r>
          </a:p>
          <a:p>
            <a:r>
              <a:rPr lang="et-EE" dirty="0" smtClean="0"/>
              <a:t>Lauda juhtis noortekogu liige Kert Markus, laud oli väga popp.</a:t>
            </a:r>
          </a:p>
          <a:p>
            <a:r>
              <a:rPr lang="et-EE" dirty="0" smtClean="0"/>
              <a:t>Räägiti põhjustest ja genereeriti lahendusi.</a:t>
            </a:r>
          </a:p>
          <a:p>
            <a:r>
              <a:rPr lang="et-EE" dirty="0" smtClean="0"/>
              <a:t>Raplamaa turvalisuse nõukogu arendusseminaril valis tervisenõukogu üheks tegevuskava osaks kampaania läbiviimise.</a:t>
            </a:r>
          </a:p>
          <a:p>
            <a:r>
              <a:rPr lang="et-EE" dirty="0" smtClean="0"/>
              <a:t>Meeskonda kuulusid noortekogu noored.</a:t>
            </a:r>
            <a:endParaRPr lang="et-E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2987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8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Miks seda kampaaniat vaja on?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/>
              <a:t>Hea  uni  ning korralik öine väljapuhkamine on hädavajalik hea tervise, füüsilise ja vaimse  toimimise ning akadeemilise edukuse jaoks. </a:t>
            </a:r>
          </a:p>
          <a:p>
            <a:r>
              <a:rPr lang="et-EE" dirty="0"/>
              <a:t>Teismelised eelistavad magama minna ning ärgata suhteliselt hilja, kuid nende füsioloogiline vajadus on magada vähemalt 8-9 tundi igal ööl. </a:t>
            </a:r>
          </a:p>
          <a:p>
            <a:r>
              <a:rPr lang="et-EE" dirty="0"/>
              <a:t>2/3 Eesti koolinoortest on argipäeviti väsinud. </a:t>
            </a:r>
            <a:r>
              <a:rPr lang="et-EE" dirty="0" smtClean="0"/>
              <a:t>Vähene uni on seotud halva mälu, kehva õppeedukuse, ärevushäirete, depressiooni, ka </a:t>
            </a:r>
            <a:r>
              <a:rPr lang="et-EE" dirty="0" err="1" smtClean="0"/>
              <a:t>suitsidaalsusega</a:t>
            </a:r>
            <a:r>
              <a:rPr lang="et-EE" dirty="0"/>
              <a:t> </a:t>
            </a:r>
            <a:r>
              <a:rPr lang="et-EE" dirty="0" smtClean="0"/>
              <a:t>(enesetapud). </a:t>
            </a:r>
          </a:p>
          <a:p>
            <a:r>
              <a:rPr lang="et-EE" dirty="0" smtClean="0"/>
              <a:t>Samuti on väsimus  seotud ekraani </a:t>
            </a:r>
            <a:r>
              <a:rPr lang="et-EE" dirty="0"/>
              <a:t>(nutiseadmed, televiisor) taga veedetud tundide arvuga.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926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>
            <a:normAutofit fontScale="85000" lnSpcReduction="10000"/>
          </a:bodyPr>
          <a:lstStyle/>
          <a:p>
            <a:r>
              <a:rPr lang="et-EE" sz="3500" b="1" dirty="0"/>
              <a:t>Kampaania eesmärk</a:t>
            </a:r>
            <a:r>
              <a:rPr lang="et-EE" sz="3500" dirty="0"/>
              <a:t>: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teadvustada  </a:t>
            </a:r>
            <a:r>
              <a:rPr lang="et-EE" dirty="0"/>
              <a:t>laste ja noorte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väsimust </a:t>
            </a:r>
            <a:r>
              <a:rPr lang="et-EE" dirty="0"/>
              <a:t>ning ülekoormatust. </a:t>
            </a:r>
          </a:p>
          <a:p>
            <a:r>
              <a:rPr lang="et-EE" sz="3500" b="1" dirty="0"/>
              <a:t>Kampaania märksõnad:</a:t>
            </a:r>
            <a:endParaRPr lang="et-EE" sz="3500" dirty="0"/>
          </a:p>
          <a:p>
            <a:pPr lvl="0"/>
            <a:r>
              <a:rPr lang="et-EE" dirty="0"/>
              <a:t>Unerežiim (peab magama 8 +h!),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magamamineku </a:t>
            </a:r>
            <a:r>
              <a:rPr lang="et-EE" dirty="0"/>
              <a:t>aeg.</a:t>
            </a:r>
          </a:p>
          <a:p>
            <a:pPr lvl="0"/>
            <a:r>
              <a:rPr lang="et-EE" dirty="0"/>
              <a:t>Vanemlik kontroll ja spetsialistide tähelepanu laste ja noorte  „unehügieeni“ suhtes. </a:t>
            </a:r>
          </a:p>
          <a:p>
            <a:pPr lvl="0"/>
            <a:r>
              <a:rPr lang="et-EE" dirty="0"/>
              <a:t>Ekraaniaeg.</a:t>
            </a:r>
          </a:p>
          <a:p>
            <a:r>
              <a:rPr lang="et-EE" b="1" dirty="0"/>
              <a:t>Kampaania sihtrühm:</a:t>
            </a:r>
            <a:r>
              <a:rPr lang="et-EE" dirty="0"/>
              <a:t> kooliõpilased vanuses 7-19. </a:t>
            </a:r>
          </a:p>
          <a:p>
            <a:r>
              <a:rPr lang="et-EE" b="1" dirty="0"/>
              <a:t>Kampaania sidusrühmad:</a:t>
            </a:r>
            <a:r>
              <a:rPr lang="et-EE" dirty="0"/>
              <a:t> õpetajad ja lapsevanemad.</a:t>
            </a:r>
          </a:p>
          <a:p>
            <a:endParaRPr lang="et-EE" dirty="0"/>
          </a:p>
        </p:txBody>
      </p:sp>
      <p:pic>
        <p:nvPicPr>
          <p:cNvPr id="2050" name="Picture 2" descr="W:\U\Tervis\2017\Väsimuse kampaania\Magan palju - jõuan rohk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5805"/>
            <a:ext cx="2996127" cy="299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b="1" dirty="0" smtClean="0"/>
              <a:t>TEGEVUSED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lvl="0"/>
            <a:r>
              <a:rPr lang="et-EE" dirty="0"/>
              <a:t>Kampaaniaplakatid (A3)  - </a:t>
            </a:r>
            <a:r>
              <a:rPr lang="et-EE" dirty="0" smtClean="0"/>
              <a:t>suurematele </a:t>
            </a:r>
            <a:r>
              <a:rPr lang="et-EE" dirty="0"/>
              <a:t>koolidele kuni 8 tk, väiksematele 1-5 </a:t>
            </a:r>
            <a:r>
              <a:rPr lang="et-EE" dirty="0" smtClean="0"/>
              <a:t>tk</a:t>
            </a:r>
            <a:endParaRPr lang="et-EE" dirty="0"/>
          </a:p>
          <a:p>
            <a:pPr lvl="0"/>
            <a:r>
              <a:rPr lang="et-EE" dirty="0"/>
              <a:t>Kampaaniakleepsud (4 erinevat) – sihtrühmaks 4.-10. klasside õpilased (lapsel peab olema koht, kuhu kleepida –päevik, mobiil vms)</a:t>
            </a:r>
          </a:p>
          <a:p>
            <a:pPr lvl="0"/>
            <a:r>
              <a:rPr lang="et-EE" dirty="0"/>
              <a:t>2017.a. lauakalendrid noortele (Eesti Haigekassa) </a:t>
            </a:r>
          </a:p>
        </p:txBody>
      </p:sp>
      <p:pic>
        <p:nvPicPr>
          <p:cNvPr id="3074" name="Picture 2" descr="W:\U\Tervis\2017\Väsimuse kampaania\Ära maga sisse, maga väl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05" y="3645024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KOOLITUSED 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b="1" u="sng" dirty="0" smtClean="0"/>
              <a:t>Õpilasesindustele</a:t>
            </a:r>
            <a:r>
              <a:rPr lang="et-EE" dirty="0" smtClean="0"/>
              <a:t>  7. märtsil kell 14-17 Rapla Kultuurikeskuse kammersaalis, koolitajad Eesti Õpilasesinduste Liidu juhatuse esimees </a:t>
            </a:r>
            <a:r>
              <a:rPr lang="et-EE" dirty="0" err="1" smtClean="0"/>
              <a:t>Adreanne</a:t>
            </a:r>
            <a:r>
              <a:rPr lang="et-EE" dirty="0" smtClean="0"/>
              <a:t> Kallas ja  psühholoog Urve </a:t>
            </a:r>
            <a:r>
              <a:rPr lang="et-EE" dirty="0" err="1" smtClean="0"/>
              <a:t>Uusberg</a:t>
            </a:r>
            <a:r>
              <a:rPr lang="et-EE" dirty="0" smtClean="0"/>
              <a:t>. </a:t>
            </a:r>
          </a:p>
          <a:p>
            <a:r>
              <a:rPr lang="et-EE" dirty="0" smtClean="0"/>
              <a:t>Õpilased said teadmisi ja oskusi anda vaimse tervisega (väsimusega) seotud teadmisi edasi oma eakaaslastele ning seista oma õiguste eest koolis.</a:t>
            </a:r>
          </a:p>
          <a:p>
            <a:r>
              <a:rPr lang="et-EE" dirty="0" smtClean="0"/>
              <a:t>Kampaania tutvustuse tegi noortekogu ja tervisenõukogu liige Markos Parve.</a:t>
            </a:r>
          </a:p>
          <a:p>
            <a:r>
              <a:rPr lang="et-EE" dirty="0" smtClean="0"/>
              <a:t>Õpilasi osales koolitusel 36 last 12 koolist.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0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2807" y="942967"/>
            <a:ext cx="6034617" cy="4525963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5542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74639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8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Õpetajate koolitus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t-EE" dirty="0" smtClean="0"/>
              <a:t>Toimus 9</a:t>
            </a:r>
            <a:r>
              <a:rPr lang="et-EE" dirty="0"/>
              <a:t>. märtsil kell 13-15 Rapla Riigimajas II korruse saalis. </a:t>
            </a:r>
            <a:endParaRPr lang="et-EE" dirty="0" smtClean="0"/>
          </a:p>
          <a:p>
            <a:pPr lvl="0"/>
            <a:r>
              <a:rPr lang="et-EE" dirty="0" smtClean="0"/>
              <a:t>Koolitaja </a:t>
            </a:r>
            <a:r>
              <a:rPr lang="et-EE" dirty="0"/>
              <a:t>Merike </a:t>
            </a:r>
            <a:r>
              <a:rPr lang="et-EE" dirty="0" err="1"/>
              <a:t>Sisask</a:t>
            </a:r>
            <a:r>
              <a:rPr lang="et-EE" dirty="0"/>
              <a:t> Eesti-Rootsi Vaimse  Tervise ja Suitsidoloogia Instituut, Tallinna Ülikooli professor. </a:t>
            </a:r>
            <a:endParaRPr lang="et-EE" dirty="0" smtClean="0"/>
          </a:p>
          <a:p>
            <a:pPr lvl="0"/>
            <a:r>
              <a:rPr lang="et-EE" dirty="0" smtClean="0"/>
              <a:t>Koolitusel osales 26 inimest – 13 koolist, 1 kutsekoolist, 2 </a:t>
            </a:r>
            <a:r>
              <a:rPr lang="et-EE" dirty="0" err="1" smtClean="0"/>
              <a:t>ANKist</a:t>
            </a:r>
            <a:r>
              <a:rPr lang="et-EE" dirty="0" smtClean="0"/>
              <a:t>, Rajaleidjast ja EPRist. </a:t>
            </a:r>
          </a:p>
          <a:p>
            <a:pPr lvl="0"/>
            <a:r>
              <a:rPr lang="et-EE" dirty="0" smtClean="0"/>
              <a:t>Koolitusel </a:t>
            </a:r>
            <a:r>
              <a:rPr lang="et-EE" dirty="0"/>
              <a:t>osalenud õpetaja </a:t>
            </a:r>
            <a:r>
              <a:rPr lang="et-EE" dirty="0" smtClean="0"/>
              <a:t>ülesanne: anda </a:t>
            </a:r>
            <a:r>
              <a:rPr lang="et-EE" dirty="0"/>
              <a:t>edasi info omas koolis ning </a:t>
            </a:r>
            <a:r>
              <a:rPr lang="et-EE" dirty="0" smtClean="0"/>
              <a:t>vastutada </a:t>
            </a:r>
            <a:r>
              <a:rPr lang="et-EE" dirty="0"/>
              <a:t>kampaania toimimise eest. Koolituse üks väljund </a:t>
            </a:r>
            <a:r>
              <a:rPr lang="et-EE" dirty="0" smtClean="0"/>
              <a:t>oli </a:t>
            </a:r>
            <a:r>
              <a:rPr lang="et-EE" dirty="0"/>
              <a:t>lühike ettekanne, mida klassijuhtajad saavad oma klassides esitleda.</a:t>
            </a:r>
          </a:p>
          <a:p>
            <a:endParaRPr lang="et-E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5155101"/>
            <a:ext cx="1591751" cy="15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4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562074"/>
          </a:xfrm>
        </p:spPr>
        <p:txBody>
          <a:bodyPr>
            <a:normAutofit fontScale="90000"/>
          </a:bodyPr>
          <a:lstStyle/>
          <a:p>
            <a:r>
              <a:rPr lang="et-EE" b="1" dirty="0" smtClean="0"/>
              <a:t>Ma Armastan Magada FB-s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844824"/>
            <a:ext cx="8507288" cy="4281339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Auhinnad - padi!</a:t>
            </a:r>
          </a:p>
          <a:p>
            <a:r>
              <a:rPr lang="et-EE" dirty="0" smtClean="0"/>
              <a:t>Jaga kõike, mida avaldame – </a:t>
            </a:r>
          </a:p>
          <a:p>
            <a:r>
              <a:rPr lang="et-EE" dirty="0" smtClean="0"/>
              <a:t>üheminutiloengud, </a:t>
            </a:r>
            <a:r>
              <a:rPr lang="et-EE" dirty="0" err="1" smtClean="0"/>
              <a:t>tšekklistid</a:t>
            </a:r>
            <a:r>
              <a:rPr lang="et-EE" dirty="0" smtClean="0"/>
              <a:t> jms</a:t>
            </a:r>
          </a:p>
          <a:p>
            <a:r>
              <a:rPr lang="et-EE" dirty="0" smtClean="0">
                <a:hlinkClick r:id="rId2"/>
              </a:rPr>
              <a:t>https</a:t>
            </a:r>
            <a:r>
              <a:rPr lang="et-EE" dirty="0">
                <a:hlinkClick r:id="rId2"/>
              </a:rPr>
              <a:t>://www.facebook.com/armastanmagada</a:t>
            </a:r>
            <a:r>
              <a:rPr lang="et-EE" dirty="0" smtClean="0">
                <a:hlinkClick r:id="rId2"/>
              </a:rPr>
              <a:t>/</a:t>
            </a:r>
            <a:endParaRPr lang="et-EE" dirty="0" smtClean="0"/>
          </a:p>
          <a:p>
            <a:r>
              <a:rPr lang="et-EE" dirty="0" smtClean="0"/>
              <a:t>Rohkem jagasid täiskasvanud, ei muutunud noorte seas populaarseks</a:t>
            </a:r>
          </a:p>
          <a:p>
            <a:r>
              <a:rPr lang="et-EE" dirty="0" smtClean="0"/>
              <a:t>Oleks tulnud kaasata noorte                                   arvamusliidreid – </a:t>
            </a:r>
            <a:r>
              <a:rPr lang="et-EE" dirty="0" err="1" smtClean="0"/>
              <a:t>juutuubereid</a:t>
            </a:r>
            <a:r>
              <a:rPr lang="et-EE" dirty="0" smtClean="0"/>
              <a:t> </a:t>
            </a:r>
            <a:br>
              <a:rPr lang="et-EE" dirty="0" smtClean="0"/>
            </a:br>
            <a:r>
              <a:rPr lang="et-EE" dirty="0" smtClean="0"/>
              <a:t>(</a:t>
            </a:r>
            <a:r>
              <a:rPr lang="et-EE" dirty="0" err="1" smtClean="0"/>
              <a:t>Martins</a:t>
            </a:r>
            <a:r>
              <a:rPr lang="et-EE" dirty="0" smtClean="0"/>
              <a:t> </a:t>
            </a:r>
            <a:r>
              <a:rPr lang="et-EE" dirty="0" err="1" smtClean="0"/>
              <a:t>Lapins</a:t>
            </a:r>
            <a:r>
              <a:rPr lang="et-EE" dirty="0" smtClean="0"/>
              <a:t>)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098" name="Picture 2" descr="W:\U\Tervis\2017\Väsimuse kampaania\Öösel magan, päeval jagan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96040" cy="319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0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805</Words>
  <Application>Microsoft Office PowerPoint</Application>
  <PresentationFormat>Ekraaniseanss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1" baseType="lpstr">
      <vt:lpstr>Tarkvarakomplekti Office kujundus</vt:lpstr>
      <vt:lpstr>Package</vt:lpstr>
      <vt:lpstr>Raplamaa tervisekampaania VÄSIMUSE VASTU</vt:lpstr>
      <vt:lpstr>Idee sünd</vt:lpstr>
      <vt:lpstr>Miks seda kampaaniat vaja on?</vt:lpstr>
      <vt:lpstr>PowerPointi esitlus</vt:lpstr>
      <vt:lpstr>TEGEVUSED</vt:lpstr>
      <vt:lpstr>KOOLITUSED </vt:lpstr>
      <vt:lpstr>PowerPointi esitlus</vt:lpstr>
      <vt:lpstr>Õpetajate koolitus</vt:lpstr>
      <vt:lpstr>Ma Armastan Magada FB-s</vt:lpstr>
      <vt:lpstr>MEEDIA</vt:lpstr>
      <vt:lpstr>KÕLL</vt:lpstr>
      <vt:lpstr>Üheminutiloengud – levita!</vt:lpstr>
      <vt:lpstr>Toimunud tegevused koolis:  </vt:lpstr>
      <vt:lpstr>Mida saavad magamise probleemide lahenduste leidmiseks ja saavutamiseks ära teha vanemad? </vt:lpstr>
      <vt:lpstr>Mida saavad magamise probleemide lahenduste leidmiseks ja saavutamiseks ära teha noored? </vt:lpstr>
      <vt:lpstr>Tagasiside (connect.ee keskkonnas)</vt:lpstr>
      <vt:lpstr>Tagasiside</vt:lpstr>
      <vt:lpstr>Kampaaniat hinnati järgmiselt: </vt:lpstr>
      <vt:lpstr>Parim praktika peitus eeskätt idees!</vt:lpstr>
    </vt:vector>
  </TitlesOfParts>
  <Company>RMIT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Raplamaa tervisekampaania VÄSIMUSE VASTU</dc:title>
  <dc:creator>Ülle Laasner</dc:creator>
  <cp:lastModifiedBy>Ülle Laasner</cp:lastModifiedBy>
  <cp:revision>32</cp:revision>
  <dcterms:created xsi:type="dcterms:W3CDTF">2017-03-06T13:22:17Z</dcterms:created>
  <dcterms:modified xsi:type="dcterms:W3CDTF">2017-08-17T18:49:02Z</dcterms:modified>
</cp:coreProperties>
</file>